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7"/>
  </p:notesMasterIdLst>
  <p:sldIdLst>
    <p:sldId id="256" r:id="rId2"/>
    <p:sldId id="257" r:id="rId3"/>
    <p:sldId id="263" r:id="rId4"/>
    <p:sldId id="271" r:id="rId5"/>
    <p:sldId id="264" r:id="rId6"/>
    <p:sldId id="261" r:id="rId7"/>
    <p:sldId id="265" r:id="rId8"/>
    <p:sldId id="270" r:id="rId9"/>
    <p:sldId id="273" r:id="rId10"/>
    <p:sldId id="272" r:id="rId11"/>
    <p:sldId id="266" r:id="rId12"/>
    <p:sldId id="276" r:id="rId13"/>
    <p:sldId id="274" r:id="rId14"/>
    <p:sldId id="269" r:id="rId15"/>
    <p:sldId id="277" r:id="rId1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5531815-ABD8-3AFC-1049-D3AB59A1D64A}" v="540" dt="2023-12-15T06:55:33.247"/>
    <p1510:client id="{27508FA5-962B-4521-8E61-2EDA97A151BC}" v="153" dt="2023-12-15T02:59:26.556"/>
    <p1510:client id="{2B6821FC-F9D3-A737-465C-77E91FAAE943}" v="1" dt="2023-12-15T07:41:00.039"/>
    <p1510:client id="{3ED96FE9-A56B-25CE-746A-A4EA545C00B9}" v="354" dt="2023-12-15T06:52:48.537"/>
    <p1510:client id="{6C788447-B383-4FD9-A612-5BB38450E456}" v="88" dt="2023-12-15T08:15:58.534"/>
    <p1510:client id="{7CF3ADE4-8BC1-1CC3-C937-D3C718FA7109}" v="84" dt="2023-12-15T01:44:14.329"/>
    <p1510:client id="{9D56F0A2-E4CC-4FC9-97D7-7FB919370ED9}" v="23" dt="2023-12-15T07:57:27.151"/>
    <p1510:client id="{B5A5B5D8-61A6-4EFA-B7D7-E716901656AB}" v="34" dt="2023-12-15T08:25:35.291"/>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5" d="100"/>
          <a:sy n="75" d="100"/>
        </p:scale>
        <p:origin x="77" y="34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5/10/relationships/revisionInfo" Target="revisionInfo.xml"/></Relationships>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p4>
</file>

<file path=ppt/media/media10.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43465FD-2FBB-4396-824F-8A8409F805B7}" type="datetimeFigureOut">
              <a:t>12/15/2023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EAECE46-1E16-48E0-B970-F89A0C5FC7FA}" type="slidenum">
              <a:t>‹#›</a:t>
            </a:fld>
            <a:endParaRPr lang="en-US"/>
          </a:p>
        </p:txBody>
      </p:sp>
    </p:spTree>
    <p:extLst>
      <p:ext uri="{BB962C8B-B14F-4D97-AF65-F5344CB8AC3E}">
        <p14:creationId xmlns:p14="http://schemas.microsoft.com/office/powerpoint/2010/main" val="14203330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t>"Breast cancer remains a significant health concern, affecting countless women globally. Traditional mammography, while invaluable, often struggles to detect subtle changes, particularly in dense breast tissues."</a:t>
            </a:r>
          </a:p>
          <a:p>
            <a:pPr marL="285750" indent="-285750">
              <a:buFont typeface="Arial"/>
              <a:buChar char="•"/>
            </a:pPr>
            <a:r>
              <a:rPr lang="en-US"/>
              <a:t>"Our project introduces the Denoising Diffusion Probabilistic Model a novel deep learning approach for breast cancer detection. Unlike conventional approaches, DDPM identifies these subtle anomalies in breast tissue, offering a more accurate and reliable solution for early breast cancer detection."</a:t>
            </a:r>
            <a:endParaRPr lang="en-US">
              <a:cs typeface="Calibri"/>
            </a:endParaRPr>
          </a:p>
          <a:p>
            <a:endParaRPr lang="en-US">
              <a:cs typeface="Calibri"/>
            </a:endParaRPr>
          </a:p>
        </p:txBody>
      </p:sp>
      <p:sp>
        <p:nvSpPr>
          <p:cNvPr id="4" name="Slide Number Placeholder 3"/>
          <p:cNvSpPr>
            <a:spLocks noGrp="1"/>
          </p:cNvSpPr>
          <p:nvPr>
            <p:ph type="sldNum" sz="quarter" idx="5"/>
          </p:nvPr>
        </p:nvSpPr>
        <p:spPr/>
        <p:txBody>
          <a:bodyPr/>
          <a:lstStyle/>
          <a:p>
            <a:fld id="{0EAECE46-1E16-48E0-B970-F89A0C5FC7FA}" type="slidenum">
              <a:t>2</a:t>
            </a:fld>
            <a:endParaRPr lang="en-US"/>
          </a:p>
        </p:txBody>
      </p:sp>
    </p:spTree>
    <p:extLst>
      <p:ext uri="{BB962C8B-B14F-4D97-AF65-F5344CB8AC3E}">
        <p14:creationId xmlns:p14="http://schemas.microsoft.com/office/powerpoint/2010/main" val="2555714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Sans-Serif"/>
              <a:buChar char="•"/>
            </a:pPr>
            <a:r>
              <a:rPr lang="en-US"/>
              <a:t>"The application of DDPM to mammographic images has shown a improvement in both sensitivity and specificity,</a:t>
            </a:r>
          </a:p>
          <a:p>
            <a:pPr marL="171450" indent="-171450">
              <a:buFont typeface="Arial,Sans-Serif"/>
              <a:buChar char="•"/>
            </a:pPr>
            <a:endParaRPr lang="en-US"/>
          </a:p>
          <a:p>
            <a:pPr marL="171450" indent="-171450">
              <a:buFont typeface="Arial,Sans-Serif"/>
              <a:buChar char="•"/>
            </a:pPr>
            <a:r>
              <a:rPr lang="en-US"/>
              <a:t>"This advancement is not just about accuracy; it also reduces our dependence on large, labeled datasets, a notable challenge in medical imaging. Ultimately, DDPM paves the way for more reliable and earlier breast cancer diagnoses, which is crucial for effective treatment and better patient outcomes.</a:t>
            </a:r>
            <a:endParaRPr lang="en-US">
              <a:cs typeface="Calibri" panose="020F0502020204030204"/>
            </a:endParaRPr>
          </a:p>
          <a:p>
            <a:pPr marL="285750" indent="-285750">
              <a:buFont typeface="Arial,Sans-Serif"/>
              <a:buChar char="•"/>
            </a:pPr>
            <a:endParaRPr lang="en-US"/>
          </a:p>
          <a:p>
            <a:pPr marL="285750" indent="-285750">
              <a:buFont typeface="Arial"/>
              <a:buChar char="•"/>
            </a:pPr>
            <a:endParaRPr lang="en-US">
              <a:cs typeface="Calibri"/>
            </a:endParaRPr>
          </a:p>
        </p:txBody>
      </p:sp>
      <p:sp>
        <p:nvSpPr>
          <p:cNvPr id="4" name="Slide Number Placeholder 3"/>
          <p:cNvSpPr>
            <a:spLocks noGrp="1"/>
          </p:cNvSpPr>
          <p:nvPr>
            <p:ph type="sldNum" sz="quarter" idx="5"/>
          </p:nvPr>
        </p:nvSpPr>
        <p:spPr/>
        <p:txBody>
          <a:bodyPr/>
          <a:lstStyle/>
          <a:p>
            <a:fld id="{0EAECE46-1E16-48E0-B970-F89A0C5FC7FA}" type="slidenum">
              <a:t>3</a:t>
            </a:fld>
            <a:endParaRPr lang="en-US"/>
          </a:p>
        </p:txBody>
      </p:sp>
    </p:spTree>
    <p:extLst>
      <p:ext uri="{BB962C8B-B14F-4D97-AF65-F5344CB8AC3E}">
        <p14:creationId xmlns:p14="http://schemas.microsoft.com/office/powerpoint/2010/main" val="1818609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E03529-ABBB-F743-C266-803FE16A173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446969-B046-9764-A35D-06FBAE8E7B3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96AADDB-4CBA-F35D-C507-C734BFC0E73C}"/>
              </a:ext>
            </a:extLst>
          </p:cNvPr>
          <p:cNvSpPr>
            <a:spLocks noGrp="1"/>
          </p:cNvSpPr>
          <p:nvPr>
            <p:ph type="body" idx="1"/>
          </p:nvPr>
        </p:nvSpPr>
        <p:spPr/>
        <p:txBody>
          <a:bodyPr/>
          <a:lstStyle/>
          <a:p>
            <a:pPr>
              <a:buFont typeface="Arial"/>
              <a:buChar char="•"/>
            </a:pPr>
            <a:endParaRPr lang="en-US">
              <a:cs typeface="Calibri"/>
            </a:endParaRPr>
          </a:p>
          <a:p>
            <a:pPr>
              <a:buFont typeface="Arial"/>
              <a:buChar char="•"/>
            </a:pPr>
            <a:r>
              <a:rPr lang="en-US"/>
              <a:t> </a:t>
            </a:r>
            <a:endParaRPr lang="en-US">
              <a:cs typeface="Calibri"/>
            </a:endParaRPr>
          </a:p>
          <a:p>
            <a:pPr>
              <a:buFont typeface="Arial"/>
              <a:buChar char="•"/>
            </a:pPr>
            <a:r>
              <a:rPr lang="en-US"/>
              <a:t>1. **Innovative Modeling Technique:**</a:t>
            </a:r>
            <a:endParaRPr lang="en-US">
              <a:cs typeface="Calibri"/>
            </a:endParaRPr>
          </a:p>
          <a:p>
            <a:pPr>
              <a:buFont typeface="Arial"/>
              <a:buChar char="•"/>
            </a:pPr>
            <a:r>
              <a:rPr lang="en-US"/>
              <a:t>   - DDPM introduces a  approach in machine learning, distinct from conventional models like CNNs. It involves a unique process of incrementally adding and removing noise from images, enabling precise identification of subtle cancer indicators amidst noise.</a:t>
            </a:r>
            <a:endParaRPr lang="en-US">
              <a:cs typeface="Calibri"/>
            </a:endParaRPr>
          </a:p>
          <a:p>
            <a:pPr>
              <a:buFont typeface="Arial"/>
              <a:buChar char="•"/>
            </a:pPr>
            <a:r>
              <a:rPr lang="en-US"/>
              <a:t> </a:t>
            </a:r>
            <a:endParaRPr lang="en-US">
              <a:cs typeface="Calibri"/>
            </a:endParaRPr>
          </a:p>
          <a:p>
            <a:pPr>
              <a:buFont typeface="Arial"/>
              <a:buChar char="•"/>
            </a:pPr>
            <a:r>
              <a:rPr lang="en-US"/>
              <a:t>2. **Handling Complex Medical Data:**</a:t>
            </a:r>
            <a:endParaRPr lang="en-US">
              <a:cs typeface="Calibri"/>
            </a:endParaRPr>
          </a:p>
          <a:p>
            <a:pPr>
              <a:buFont typeface="Arial"/>
              <a:buChar char="•"/>
            </a:pPr>
            <a:r>
              <a:rPr lang="en-US"/>
              <a:t>   - The complexity of mammograms poses a significant challenge. DDPM is tasked with detecting minute anomalies indicative of cancer, requiring high sensitivity and accuracy.</a:t>
            </a:r>
            <a:endParaRPr lang="en-US">
              <a:cs typeface="Calibri"/>
            </a:endParaRPr>
          </a:p>
          <a:p>
            <a:pPr>
              <a:buFont typeface="Arial"/>
              <a:buChar char="•"/>
            </a:pPr>
            <a:r>
              <a:rPr lang="en-US"/>
              <a:t> </a:t>
            </a:r>
            <a:endParaRPr lang="en-US">
              <a:cs typeface="Calibri"/>
            </a:endParaRPr>
          </a:p>
          <a:p>
            <a:pPr>
              <a:buFont typeface="Arial"/>
              <a:buChar char="•"/>
            </a:pPr>
            <a:r>
              <a:rPr lang="en-US"/>
              <a:t>3. **Computational Demands:**</a:t>
            </a:r>
            <a:endParaRPr lang="en-US">
              <a:cs typeface="Calibri"/>
            </a:endParaRPr>
          </a:p>
          <a:p>
            <a:pPr>
              <a:buFont typeface="Arial"/>
              <a:buChar char="•"/>
            </a:pPr>
            <a:r>
              <a:rPr lang="en-US"/>
              <a:t>   - The innovative approach of DDPM entails substantial computational resources. The process of manipulating noise in images is resource-intensive, presenting challenges in implementation and scalability in clinical environments.</a:t>
            </a:r>
            <a:endParaRPr lang="en-US">
              <a:cs typeface="Calibri"/>
            </a:endParaRPr>
          </a:p>
          <a:p>
            <a:pPr>
              <a:buFont typeface="Arial"/>
              <a:buChar char="•"/>
            </a:pPr>
            <a:r>
              <a:rPr lang="en-US"/>
              <a:t> </a:t>
            </a:r>
            <a:endParaRPr lang="en-US">
              <a:cs typeface="Calibri"/>
            </a:endParaRPr>
          </a:p>
          <a:p>
            <a:pPr>
              <a:buFont typeface="Arial"/>
              <a:buChar char="•"/>
            </a:pPr>
            <a:r>
              <a:rPr lang="en-US"/>
              <a:t>4. **Data Preprocessing and Management:**</a:t>
            </a:r>
            <a:endParaRPr lang="en-US">
              <a:cs typeface="Calibri"/>
            </a:endParaRPr>
          </a:p>
          <a:p>
            <a:pPr>
              <a:buFont typeface="Arial"/>
              <a:buChar char="•"/>
            </a:pPr>
            <a:r>
              <a:rPr lang="en-US"/>
              <a:t>   - The project managed a large dataset (100GB), necessitating extensive preprocessing. A unique strategy included using a custom-trained YOLOv5 model for extracting regions of interest (ROIs), resizing images, and converting their format, demonstrating an innovative approach in data management for medical imaging.</a:t>
            </a:r>
            <a:endParaRPr lang="en-US">
              <a:cs typeface="Calibri"/>
            </a:endParaRPr>
          </a:p>
          <a:p>
            <a:pPr>
              <a:buFont typeface="Arial"/>
              <a:buChar char="•"/>
            </a:pPr>
            <a:r>
              <a:rPr lang="en-US"/>
              <a:t> </a:t>
            </a:r>
            <a:endParaRPr lang="en-US">
              <a:cs typeface="Calibri"/>
            </a:endParaRPr>
          </a:p>
          <a:p>
            <a:pPr>
              <a:buFont typeface="Arial"/>
              <a:buChar char="•"/>
            </a:pPr>
            <a:r>
              <a:rPr lang="en-US"/>
              <a:t>5. **Reduced Dependency on Labeled Data:**</a:t>
            </a:r>
            <a:endParaRPr lang="en-US">
              <a:cs typeface="Calibri"/>
            </a:endParaRPr>
          </a:p>
          <a:p>
            <a:pPr>
              <a:buFont typeface="Arial"/>
              <a:buChar char="•"/>
            </a:pPr>
            <a:r>
              <a:rPr lang="en-US"/>
              <a:t>   - DDPM's unsupervised learning nature diminishes the reliance on extensively labeled datasets. This aspect, while advantageous, also poses challenges in ensuring the model's accurate training and validation.</a:t>
            </a:r>
            <a:endParaRPr lang="en-US">
              <a:cs typeface="Calibri"/>
            </a:endParaRPr>
          </a:p>
          <a:p>
            <a:pPr>
              <a:buFont typeface="Arial"/>
              <a:buChar char="•"/>
            </a:pPr>
            <a:r>
              <a:rPr lang="en-US"/>
              <a:t> </a:t>
            </a:r>
            <a:endParaRPr lang="en-US">
              <a:cs typeface="Calibri"/>
            </a:endParaRPr>
          </a:p>
          <a:p>
            <a:pPr>
              <a:buFont typeface="Arial"/>
              <a:buChar char="•"/>
            </a:pPr>
            <a:r>
              <a:rPr lang="en-US"/>
              <a:t>6. **Accuracy in Detection:**</a:t>
            </a:r>
            <a:endParaRPr lang="en-US">
              <a:cs typeface="Calibri"/>
            </a:endParaRPr>
          </a:p>
          <a:p>
            <a:pPr marL="285750" indent="-285750">
              <a:buFont typeface="Arial"/>
              <a:buChar char="•"/>
            </a:pPr>
            <a:r>
              <a:rPr lang="en-US"/>
              <a:t>   - Achieving a balance between sensitivity and specificity in detection is vital. DDPM's novel approach must be meticulously fine-tuned to accurately distinguish between cancerous and non-cancerous tissues, representing a significant challenge in the field of medical diagnostics.</a:t>
            </a:r>
            <a:endParaRPr lang="en-US">
              <a:cs typeface="Calibri"/>
            </a:endParaRPr>
          </a:p>
          <a:p>
            <a:endParaRPr lang="en-US">
              <a:cs typeface="Calibri"/>
            </a:endParaRPr>
          </a:p>
        </p:txBody>
      </p:sp>
      <p:sp>
        <p:nvSpPr>
          <p:cNvPr id="4" name="Slide Number Placeholder 3">
            <a:extLst>
              <a:ext uri="{FF2B5EF4-FFF2-40B4-BE49-F238E27FC236}">
                <a16:creationId xmlns:a16="http://schemas.microsoft.com/office/drawing/2014/main" id="{DB0F2E30-CC2E-651E-7776-84A88EF2A522}"/>
              </a:ext>
            </a:extLst>
          </p:cNvPr>
          <p:cNvSpPr>
            <a:spLocks noGrp="1"/>
          </p:cNvSpPr>
          <p:nvPr>
            <p:ph type="sldNum" sz="quarter" idx="5"/>
          </p:nvPr>
        </p:nvSpPr>
        <p:spPr/>
        <p:txBody>
          <a:bodyPr/>
          <a:lstStyle/>
          <a:p>
            <a:fld id="{0EAECE46-1E16-48E0-B970-F89A0C5FC7FA}" type="slidenum">
              <a:t>4</a:t>
            </a:fld>
            <a:endParaRPr lang="en-US"/>
          </a:p>
        </p:txBody>
      </p:sp>
    </p:spTree>
    <p:extLst>
      <p:ext uri="{BB962C8B-B14F-4D97-AF65-F5344CB8AC3E}">
        <p14:creationId xmlns:p14="http://schemas.microsoft.com/office/powerpoint/2010/main" val="412984192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a:buChar char="•"/>
            </a:pPr>
            <a:r>
              <a:rPr lang="en-US">
                <a:cs typeface="Calibri"/>
              </a:rPr>
              <a:t>These images show us the different densities of breast tissues</a:t>
            </a:r>
          </a:p>
        </p:txBody>
      </p:sp>
      <p:sp>
        <p:nvSpPr>
          <p:cNvPr id="4" name="Slide Number Placeholder 3"/>
          <p:cNvSpPr>
            <a:spLocks noGrp="1"/>
          </p:cNvSpPr>
          <p:nvPr>
            <p:ph type="sldNum" sz="quarter" idx="5"/>
          </p:nvPr>
        </p:nvSpPr>
        <p:spPr/>
        <p:txBody>
          <a:bodyPr/>
          <a:lstStyle/>
          <a:p>
            <a:fld id="{0EAECE46-1E16-48E0-B970-F89A0C5FC7FA}" type="slidenum">
              <a:t>5</a:t>
            </a:fld>
            <a:endParaRPr lang="en-US"/>
          </a:p>
        </p:txBody>
      </p:sp>
    </p:spTree>
    <p:extLst>
      <p:ext uri="{BB962C8B-B14F-4D97-AF65-F5344CB8AC3E}">
        <p14:creationId xmlns:p14="http://schemas.microsoft.com/office/powerpoint/2010/main" val="21831611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a 15-second read, here are the concise points on previous studies in the context of breast cancer detection:</a:t>
            </a:r>
          </a:p>
          <a:p>
            <a:r>
              <a:rPr lang="en-US"/>
              <a:t> </a:t>
            </a:r>
            <a:endParaRPr lang="en-US">
              <a:cs typeface="Calibri"/>
            </a:endParaRPr>
          </a:p>
          <a:p>
            <a:r>
              <a:rPr lang="en-US"/>
              <a:t>1. **CNN-Based Approaches:**</a:t>
            </a:r>
            <a:endParaRPr lang="en-US">
              <a:cs typeface="Calibri"/>
            </a:endParaRPr>
          </a:p>
          <a:p>
            <a:r>
              <a:rPr lang="en-US"/>
              <a:t>   - Numerous studies, including that of Saad Awadh Alanazi, have utilized CNNs for breast cancer detection, achieving accuracies up to 87%. These approaches primarily focus on histopathological image analysis.</a:t>
            </a:r>
            <a:endParaRPr lang="en-US">
              <a:cs typeface="Calibri"/>
            </a:endParaRPr>
          </a:p>
          <a:p>
            <a:r>
              <a:rPr lang="en-US"/>
              <a:t> </a:t>
            </a:r>
            <a:endParaRPr lang="en-US">
              <a:cs typeface="Calibri"/>
            </a:endParaRPr>
          </a:p>
          <a:p>
            <a:r>
              <a:rPr lang="en-US"/>
              <a:t>2. **Deep Learning in Mammography:**</a:t>
            </a:r>
            <a:endParaRPr lang="en-US">
              <a:cs typeface="Calibri"/>
            </a:endParaRPr>
          </a:p>
          <a:p>
            <a:r>
              <a:rPr lang="en-US"/>
              <a:t>   - Various researchers have explored deep learning, especially CNNs, for mammography. Their goal was to reduce diagnostic errors and improve accuracy. However, DDPM's unique denoising approach offers a novel perspective in detecting cancer indicators.</a:t>
            </a:r>
          </a:p>
        </p:txBody>
      </p:sp>
      <p:sp>
        <p:nvSpPr>
          <p:cNvPr id="4" name="Slide Number Placeholder 3"/>
          <p:cNvSpPr>
            <a:spLocks noGrp="1"/>
          </p:cNvSpPr>
          <p:nvPr>
            <p:ph type="sldNum" sz="quarter" idx="5"/>
          </p:nvPr>
        </p:nvSpPr>
        <p:spPr/>
        <p:txBody>
          <a:bodyPr/>
          <a:lstStyle/>
          <a:p>
            <a:fld id="{0EAECE46-1E16-48E0-B970-F89A0C5FC7FA}" type="slidenum">
              <a:rPr lang="en-US"/>
              <a:t>6</a:t>
            </a:fld>
            <a:endParaRPr lang="en-US"/>
          </a:p>
        </p:txBody>
      </p:sp>
    </p:spTree>
    <p:extLst>
      <p:ext uri="{BB962C8B-B14F-4D97-AF65-F5344CB8AC3E}">
        <p14:creationId xmlns:p14="http://schemas.microsoft.com/office/powerpoint/2010/main" val="300266963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For a 15-second summary on the limitations of existing methods in breast cancer detection:</a:t>
            </a:r>
          </a:p>
          <a:p>
            <a:r>
              <a:rPr lang="en-US"/>
              <a:t> </a:t>
            </a:r>
            <a:endParaRPr lang="en-US">
              <a:cs typeface="Calibri"/>
            </a:endParaRPr>
          </a:p>
          <a:p>
            <a:r>
              <a:rPr lang="en-US"/>
              <a:t>1. **Histopathological Emphasis:**</a:t>
            </a:r>
            <a:endParaRPr lang="en-US">
              <a:cs typeface="Calibri"/>
            </a:endParaRPr>
          </a:p>
          <a:p>
            <a:r>
              <a:rPr lang="en-US"/>
              <a:t>   - CNN-based methods mainly focus on histopathological analysis of tissue samples. In contrast, DDPM offers a novel approach in mammographic image analysis through probabilistic image generation and refinement.</a:t>
            </a:r>
            <a:endParaRPr lang="en-US">
              <a:cs typeface="Calibri"/>
            </a:endParaRPr>
          </a:p>
          <a:p>
            <a:r>
              <a:rPr lang="en-US"/>
              <a:t> </a:t>
            </a:r>
            <a:endParaRPr lang="en-US">
              <a:cs typeface="Calibri"/>
            </a:endParaRPr>
          </a:p>
          <a:p>
            <a:r>
              <a:rPr lang="en-US"/>
              <a:t>2. **Variability in Performance:**</a:t>
            </a:r>
            <a:endParaRPr lang="en-US">
              <a:cs typeface="Calibri"/>
            </a:endParaRPr>
          </a:p>
          <a:p>
            <a:r>
              <a:rPr lang="en-US"/>
              <a:t>   - Existing studies using various ML techniques show inconsistent performance in breast cancer diagnosis. DDPM introduces a method to enhance accuracy and reduce false positives/negatives by progressively denoising mammographic images.</a:t>
            </a:r>
            <a:endParaRPr lang="en-US">
              <a:cs typeface="Calibri"/>
            </a:endParaRPr>
          </a:p>
          <a:p>
            <a:r>
              <a:rPr lang="en-US"/>
              <a:t> </a:t>
            </a:r>
            <a:endParaRPr lang="en-US">
              <a:cs typeface="Calibri"/>
            </a:endParaRPr>
          </a:p>
          <a:p>
            <a:r>
              <a:rPr lang="en-US"/>
              <a:t>3. **Data Availability and Privacy:**</a:t>
            </a:r>
            <a:endParaRPr lang="en-US">
              <a:cs typeface="Calibri"/>
            </a:endParaRPr>
          </a:p>
          <a:p>
            <a:r>
              <a:rPr lang="en-US"/>
              <a:t>   - The challenge of collecting large, diverse datasets for ML due to data availability and privacy concerns is addressed by DDPM, which relies less on extensive labeled datasets, making it more practical in real-world applications.</a:t>
            </a:r>
          </a:p>
        </p:txBody>
      </p:sp>
      <p:sp>
        <p:nvSpPr>
          <p:cNvPr id="4" name="Slide Number Placeholder 3"/>
          <p:cNvSpPr>
            <a:spLocks noGrp="1"/>
          </p:cNvSpPr>
          <p:nvPr>
            <p:ph type="sldNum" sz="quarter" idx="5"/>
          </p:nvPr>
        </p:nvSpPr>
        <p:spPr/>
        <p:txBody>
          <a:bodyPr/>
          <a:lstStyle/>
          <a:p>
            <a:fld id="{0EAECE46-1E16-48E0-B970-F89A0C5FC7FA}" type="slidenum">
              <a:rPr lang="en-US"/>
              <a:t>7</a:t>
            </a:fld>
            <a:endParaRPr lang="en-US"/>
          </a:p>
        </p:txBody>
      </p:sp>
    </p:spTree>
    <p:extLst>
      <p:ext uri="{BB962C8B-B14F-4D97-AF65-F5344CB8AC3E}">
        <p14:creationId xmlns:p14="http://schemas.microsoft.com/office/powerpoint/2010/main" val="3128533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Sans-Serif"/>
              <a:buChar char="•"/>
              <a:tabLst/>
              <a:defRPr/>
            </a:pPr>
            <a:r>
              <a:rPr lang="en-US" b="1" i="0">
                <a:solidFill>
                  <a:srgbClr val="202124"/>
                </a:solidFill>
                <a:effectLst/>
                <a:latin typeface="Inter"/>
              </a:rPr>
              <a:t>RSNA Screening Mammography Breast Cancer Detection</a:t>
            </a:r>
          </a:p>
          <a:p>
            <a:pPr marL="171450" indent="-171450">
              <a:buFont typeface="Arial,Sans-Serif"/>
              <a:buChar char="•"/>
            </a:pPr>
            <a:endParaRPr lang="en-US">
              <a:cs typeface="Calibri"/>
            </a:endParaRPr>
          </a:p>
        </p:txBody>
      </p:sp>
      <p:sp>
        <p:nvSpPr>
          <p:cNvPr id="4" name="Slide Number Placeholder 3"/>
          <p:cNvSpPr>
            <a:spLocks noGrp="1"/>
          </p:cNvSpPr>
          <p:nvPr>
            <p:ph type="sldNum" sz="quarter" idx="5"/>
          </p:nvPr>
        </p:nvSpPr>
        <p:spPr/>
        <p:txBody>
          <a:bodyPr/>
          <a:lstStyle/>
          <a:p>
            <a:fld id="{0EAECE46-1E16-48E0-B970-F89A0C5FC7FA}" type="slidenum">
              <a:t>8</a:t>
            </a:fld>
            <a:endParaRPr lang="en-US"/>
          </a:p>
        </p:txBody>
      </p:sp>
    </p:spTree>
    <p:extLst>
      <p:ext uri="{BB962C8B-B14F-4D97-AF65-F5344CB8AC3E}">
        <p14:creationId xmlns:p14="http://schemas.microsoft.com/office/powerpoint/2010/main" val="38661446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a:t>Model Architecture and Training:</a:t>
            </a:r>
            <a:endParaRPr lang="en-US"/>
          </a:p>
          <a:p>
            <a:pPr marL="342900" lvl="1" indent="-342900">
              <a:buChar char="•"/>
            </a:pPr>
            <a:r>
              <a:rPr lang="en-US"/>
              <a:t>The DDPM model utilizes a U-Net architecture, known for its effectiveness in handling and analyzing image data. This choice is pivotal in processing complex mammographic features.</a:t>
            </a:r>
          </a:p>
          <a:p>
            <a:pPr marL="342900" lvl="1" indent="-342900">
              <a:buChar char="•"/>
            </a:pPr>
            <a:r>
              <a:rPr lang="en-US"/>
              <a:t>The training was specifically geared towards enabling the model to accurately interpret features associated with non-cancerous breast tissue, which is essential for the model's diagnostic precision.</a:t>
            </a:r>
            <a:endParaRPr lang="en-US">
              <a:cs typeface="Calibri"/>
            </a:endParaRPr>
          </a:p>
          <a:p>
            <a:pPr>
              <a:buChar char="•"/>
            </a:pPr>
            <a:r>
              <a:rPr lang="en-US" b="1"/>
              <a:t>Inference and Classification Process:</a:t>
            </a:r>
            <a:endParaRPr lang="en-US"/>
          </a:p>
          <a:p>
            <a:pPr marL="342900" lvl="1" indent="-342900">
              <a:buChar char="•"/>
            </a:pPr>
            <a:r>
              <a:rPr lang="en-US"/>
              <a:t>In the inference phase, the DDPM processes mammogram images, both cancerous and non-cancerous. It starts by adding noise to these images, followed by denoising using the DDPM.</a:t>
            </a:r>
            <a:endParaRPr lang="en-US">
              <a:cs typeface="Calibri"/>
            </a:endParaRPr>
          </a:p>
          <a:p>
            <a:pPr marL="342900" lvl="1" indent="-342900">
              <a:buFont typeface="Arial"/>
              <a:buChar char="•"/>
            </a:pPr>
            <a:r>
              <a:rPr lang="en-US"/>
              <a:t>The crucial step in classification involves comparing the denoised images with their original noisy counterparts. The model classifies images as potentially cancerous or non-cancerous based on the differences observed in this </a:t>
            </a:r>
            <a:r>
              <a:rPr lang="en-US" err="1"/>
              <a:t>comparison.This</a:t>
            </a:r>
            <a:r>
              <a:rPr lang="en-US"/>
              <a:t> is done by calculating the pixel-wise difference between the two images, yielding a ”difference image” Idi</a:t>
            </a:r>
            <a:endParaRPr lang="en-US">
              <a:cs typeface="Calibri"/>
            </a:endParaRPr>
          </a:p>
          <a:p>
            <a:pPr marL="342900" lvl="1" indent="-342900">
              <a:buFont typeface="Arial"/>
              <a:buChar char="•"/>
            </a:pPr>
            <a:r>
              <a:rPr lang="en-US"/>
              <a:t>If S &gt; ε: The image is classified as ’Cancerous’.</a:t>
            </a:r>
            <a:br>
              <a:rPr lang="en-US">
                <a:cs typeface="+mn-lt"/>
              </a:rPr>
            </a:br>
            <a:r>
              <a:rPr lang="en-US"/>
              <a:t>• If S ≤ ε: The image is classified as ’Non-</a:t>
            </a:r>
            <a:br>
              <a:rPr lang="en-US">
                <a:cs typeface="+mn-lt"/>
              </a:rPr>
            </a:br>
            <a:r>
              <a:rPr lang="en-US"/>
              <a:t>Cancerous</a:t>
            </a:r>
            <a:endParaRPr lang="en-US">
              <a:cs typeface="Calibri"/>
            </a:endParaRPr>
          </a:p>
          <a:p>
            <a:pPr>
              <a:buChar char="•"/>
            </a:pPr>
            <a:r>
              <a:rPr lang="en-US" b="1"/>
              <a:t>Optimization Techniques:</a:t>
            </a:r>
            <a:endParaRPr lang="en-US"/>
          </a:p>
          <a:p>
            <a:pPr marL="342900" lvl="1" indent="-342900">
              <a:buChar char="•"/>
            </a:pPr>
            <a:r>
              <a:rPr lang="en-US"/>
              <a:t>The model's performance was fine-tuned using several optimization techniques. This included sequential image refinement, where pre-calculated noise variances were applied to the images.</a:t>
            </a:r>
            <a:endParaRPr lang="en-US">
              <a:cs typeface="Calibri"/>
            </a:endParaRPr>
          </a:p>
          <a:p>
            <a:pPr marL="342900" lvl="1" indent="-342900">
              <a:buChar char="•"/>
            </a:pPr>
            <a:r>
              <a:rPr lang="en-US"/>
              <a:t>Additionally, the training process was optimized using the </a:t>
            </a:r>
            <a:r>
              <a:rPr lang="en-US" err="1"/>
              <a:t>AdamW</a:t>
            </a:r>
            <a:r>
              <a:rPr lang="en-US"/>
              <a:t> optimizer, ensuring that the model efficiently learns and adapts to the task of accurate breast cancer detection.</a:t>
            </a:r>
            <a:endParaRPr lang="en-US">
              <a:cs typeface="Calibri"/>
            </a:endParaRPr>
          </a:p>
          <a:p>
            <a:pPr lvl="1"/>
            <a:br>
              <a:rPr lang="en-US"/>
            </a:br>
            <a:endParaRPr lang="en-US"/>
          </a:p>
          <a:p>
            <a:endParaRPr lang="en-US">
              <a:cs typeface="Calibri"/>
            </a:endParaRPr>
          </a:p>
        </p:txBody>
      </p:sp>
      <p:sp>
        <p:nvSpPr>
          <p:cNvPr id="4" name="Slide Number Placeholder 3"/>
          <p:cNvSpPr>
            <a:spLocks noGrp="1"/>
          </p:cNvSpPr>
          <p:nvPr>
            <p:ph type="sldNum" sz="quarter" idx="5"/>
          </p:nvPr>
        </p:nvSpPr>
        <p:spPr/>
        <p:txBody>
          <a:bodyPr/>
          <a:lstStyle/>
          <a:p>
            <a:fld id="{0EAECE46-1E16-48E0-B970-F89A0C5FC7FA}" type="slidenum">
              <a:rPr lang="en-US"/>
              <a:t>9</a:t>
            </a:fld>
            <a:endParaRPr lang="en-US"/>
          </a:p>
        </p:txBody>
      </p:sp>
    </p:spTree>
    <p:extLst>
      <p:ext uri="{BB962C8B-B14F-4D97-AF65-F5344CB8AC3E}">
        <p14:creationId xmlns:p14="http://schemas.microsoft.com/office/powerpoint/2010/main" val="285614872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7228AE-EB90-7047-0B57-2686D557698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00D0F4-07E2-DA1C-AA35-B7A1F68B2CA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AFD246A-C292-CC7E-AA70-9DEC30E98BE1}"/>
              </a:ext>
            </a:extLst>
          </p:cNvPr>
          <p:cNvSpPr>
            <a:spLocks noGrp="1"/>
          </p:cNvSpPr>
          <p:nvPr>
            <p:ph type="body" idx="1"/>
          </p:nvPr>
        </p:nvSpPr>
        <p:spPr/>
        <p:txBody>
          <a:bodyPr/>
          <a:lstStyle/>
          <a:p>
            <a:pPr marL="171450" indent="-171450">
              <a:buFont typeface="Arial,Sans-Serif"/>
              <a:buChar char="•"/>
            </a:pPr>
            <a:endParaRPr lang="en-US">
              <a:cs typeface="Calibri"/>
            </a:endParaRPr>
          </a:p>
        </p:txBody>
      </p:sp>
      <p:sp>
        <p:nvSpPr>
          <p:cNvPr id="4" name="Slide Number Placeholder 3">
            <a:extLst>
              <a:ext uri="{FF2B5EF4-FFF2-40B4-BE49-F238E27FC236}">
                <a16:creationId xmlns:a16="http://schemas.microsoft.com/office/drawing/2014/main" id="{00604521-3C95-C2C7-BD70-434B455D00ED}"/>
              </a:ext>
            </a:extLst>
          </p:cNvPr>
          <p:cNvSpPr>
            <a:spLocks noGrp="1"/>
          </p:cNvSpPr>
          <p:nvPr>
            <p:ph type="sldNum" sz="quarter" idx="5"/>
          </p:nvPr>
        </p:nvSpPr>
        <p:spPr/>
        <p:txBody>
          <a:bodyPr/>
          <a:lstStyle/>
          <a:p>
            <a:fld id="{0EAECE46-1E16-48E0-B970-F89A0C5FC7FA}" type="slidenum">
              <a:t>10</a:t>
            </a:fld>
            <a:endParaRPr lang="en-US"/>
          </a:p>
        </p:txBody>
      </p:sp>
    </p:spTree>
    <p:extLst>
      <p:ext uri="{BB962C8B-B14F-4D97-AF65-F5344CB8AC3E}">
        <p14:creationId xmlns:p14="http://schemas.microsoft.com/office/powerpoint/2010/main" val="69128554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5756FB-E05E-443F-88A1-CFC90638997C}"/>
              </a:ext>
            </a:extLst>
          </p:cNvPr>
          <p:cNvSpPr>
            <a:spLocks noGrp="1"/>
          </p:cNvSpPr>
          <p:nvPr>
            <p:ph type="ctrTitle"/>
          </p:nvPr>
        </p:nvSpPr>
        <p:spPr>
          <a:xfrm>
            <a:off x="1084727" y="1597961"/>
            <a:ext cx="9144000" cy="3162300"/>
          </a:xfrm>
        </p:spPr>
        <p:txBody>
          <a:bodyPr anchor="b">
            <a:normAutofit/>
          </a:bodyPr>
          <a:lstStyle>
            <a:lvl1pPr algn="l">
              <a:defRPr sz="3200"/>
            </a:lvl1pPr>
          </a:lstStyle>
          <a:p>
            <a:r>
              <a:rPr lang="en-US"/>
              <a:t>Click to edit Master title style</a:t>
            </a:r>
          </a:p>
        </p:txBody>
      </p:sp>
      <p:sp>
        <p:nvSpPr>
          <p:cNvPr id="3" name="Subtitle 2">
            <a:extLst>
              <a:ext uri="{FF2B5EF4-FFF2-40B4-BE49-F238E27FC236}">
                <a16:creationId xmlns:a16="http://schemas.microsoft.com/office/drawing/2014/main" id="{3C5DA97A-281B-4A77-9D2C-C5E6A860E645}"/>
              </a:ext>
            </a:extLst>
          </p:cNvPr>
          <p:cNvSpPr>
            <a:spLocks noGrp="1"/>
          </p:cNvSpPr>
          <p:nvPr>
            <p:ph type="subTitle" idx="1"/>
          </p:nvPr>
        </p:nvSpPr>
        <p:spPr>
          <a:xfrm>
            <a:off x="1084727" y="4902488"/>
            <a:ext cx="9144000" cy="985075"/>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5FD7BAE-E194-4223-BB4E-5E487863F5BE}"/>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5" name="Footer Placeholder 4">
            <a:extLst>
              <a:ext uri="{FF2B5EF4-FFF2-40B4-BE49-F238E27FC236}">
                <a16:creationId xmlns:a16="http://schemas.microsoft.com/office/drawing/2014/main" id="{9721F6C9-7279-4DF8-9462-3EFEFA03FB5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457072-0A38-49AD-8D0D-0E42DD488E4F}"/>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7760592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489E81-5CFF-4A28-B9C8-5D54E51DF20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58A4CC8-DCB0-4E94-98A7-236E3D18667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D1F802-21C2-44B2-A419-55469D826571}"/>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5" name="Footer Placeholder 4">
            <a:extLst>
              <a:ext uri="{FF2B5EF4-FFF2-40B4-BE49-F238E27FC236}">
                <a16:creationId xmlns:a16="http://schemas.microsoft.com/office/drawing/2014/main" id="{84BDB709-08FF-4C4A-8670-4CCA9146F94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395375-1CC8-4950-8439-877451C4266D}"/>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354257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CE8BDF0-A155-454D-B3E2-AD15D0905A62}"/>
              </a:ext>
            </a:extLst>
          </p:cNvPr>
          <p:cNvSpPr>
            <a:spLocks noGrp="1"/>
          </p:cNvSpPr>
          <p:nvPr>
            <p:ph type="title" orient="vert"/>
          </p:nvPr>
        </p:nvSpPr>
        <p:spPr>
          <a:xfrm>
            <a:off x="9073242" y="827313"/>
            <a:ext cx="2280557" cy="5061857"/>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7244E0D-96EC-4B35-BA5C-5DAFCC7281AE}"/>
              </a:ext>
            </a:extLst>
          </p:cNvPr>
          <p:cNvSpPr>
            <a:spLocks noGrp="1"/>
          </p:cNvSpPr>
          <p:nvPr>
            <p:ph type="body" orient="vert" idx="1"/>
          </p:nvPr>
        </p:nvSpPr>
        <p:spPr>
          <a:xfrm>
            <a:off x="838200" y="827313"/>
            <a:ext cx="8115300" cy="506185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13ADC4E-9FB1-439F-B0FB-47F47B3421A7}"/>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5" name="Footer Placeholder 4">
            <a:extLst>
              <a:ext uri="{FF2B5EF4-FFF2-40B4-BE49-F238E27FC236}">
                <a16:creationId xmlns:a16="http://schemas.microsoft.com/office/drawing/2014/main" id="{637EE406-061A-4440-BA75-3B684FC8482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A6D93CF-F5F3-4897-A51E-47D577FDD344}"/>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791523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398199-C6CF-4DFF-A750-435F06CC7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2F2D5EB-F993-411F-9DBA-971321FC006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EA5D216-27F9-4078-8349-ABC9F614A5E7}"/>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5" name="Footer Placeholder 4">
            <a:extLst>
              <a:ext uri="{FF2B5EF4-FFF2-40B4-BE49-F238E27FC236}">
                <a16:creationId xmlns:a16="http://schemas.microsoft.com/office/drawing/2014/main" id="{4384F8A8-FBA7-4F25-ADEA-AF346495DEA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F4609F8-5897-4724-8FA6-3EFDE8F2DD7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8172720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6C0F0C-7BA8-490D-B4C9-CCE145DCD19A}"/>
              </a:ext>
            </a:extLst>
          </p:cNvPr>
          <p:cNvSpPr>
            <a:spLocks noGrp="1"/>
          </p:cNvSpPr>
          <p:nvPr>
            <p:ph type="title"/>
          </p:nvPr>
        </p:nvSpPr>
        <p:spPr>
          <a:xfrm>
            <a:off x="1084726" y="1709738"/>
            <a:ext cx="9143999" cy="3050523"/>
          </a:xfrm>
        </p:spPr>
        <p:txBody>
          <a:bodyPr anchor="b">
            <a:normAutofit/>
          </a:bodyPr>
          <a:lstStyle>
            <a:lvl1pPr>
              <a:defRPr sz="4400"/>
            </a:lvl1pPr>
          </a:lstStyle>
          <a:p>
            <a:r>
              <a:rPr lang="en-US"/>
              <a:t>Click to edit Master title style</a:t>
            </a:r>
          </a:p>
        </p:txBody>
      </p:sp>
      <p:sp>
        <p:nvSpPr>
          <p:cNvPr id="3" name="Text Placeholder 2">
            <a:extLst>
              <a:ext uri="{FF2B5EF4-FFF2-40B4-BE49-F238E27FC236}">
                <a16:creationId xmlns:a16="http://schemas.microsoft.com/office/drawing/2014/main" id="{84290E61-B837-4BE4-9BC7-6AF706BCCA42}"/>
              </a:ext>
            </a:extLst>
          </p:cNvPr>
          <p:cNvSpPr>
            <a:spLocks noGrp="1"/>
          </p:cNvSpPr>
          <p:nvPr>
            <p:ph type="body" idx="1"/>
          </p:nvPr>
        </p:nvSpPr>
        <p:spPr>
          <a:xfrm>
            <a:off x="1084726" y="4902488"/>
            <a:ext cx="9143999" cy="985075"/>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E52E15F-E46D-44C6-9FB9-07B0BC545AEF}"/>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5" name="Footer Placeholder 4">
            <a:extLst>
              <a:ext uri="{FF2B5EF4-FFF2-40B4-BE49-F238E27FC236}">
                <a16:creationId xmlns:a16="http://schemas.microsoft.com/office/drawing/2014/main" id="{2EBF6955-3667-4857-B35A-9E12F798860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114B309-D15E-4FA1-9B8D-8C1F3B56C37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4119591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E219AB-91F9-4F80-9B5D-2E6FE925F02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F19F334-D0CF-4DFD-BAA9-3ECD639B1F1E}"/>
              </a:ext>
            </a:extLst>
          </p:cNvPr>
          <p:cNvSpPr>
            <a:spLocks noGrp="1"/>
          </p:cNvSpPr>
          <p:nvPr>
            <p:ph sz="half" idx="1"/>
          </p:nvPr>
        </p:nvSpPr>
        <p:spPr>
          <a:xfrm>
            <a:off x="1077362" y="2227809"/>
            <a:ext cx="4942438" cy="394915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15E0B5D-4613-4DA7-BA20-58B19BE8A496}"/>
              </a:ext>
            </a:extLst>
          </p:cNvPr>
          <p:cNvSpPr>
            <a:spLocks noGrp="1"/>
          </p:cNvSpPr>
          <p:nvPr>
            <p:ph sz="half" idx="2"/>
          </p:nvPr>
        </p:nvSpPr>
        <p:spPr>
          <a:xfrm>
            <a:off x="6172200" y="2227809"/>
            <a:ext cx="4855265" cy="394915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4F311AB-0603-424D-BC42-0CEAB3562BA4}"/>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6" name="Footer Placeholder 5">
            <a:extLst>
              <a:ext uri="{FF2B5EF4-FFF2-40B4-BE49-F238E27FC236}">
                <a16:creationId xmlns:a16="http://schemas.microsoft.com/office/drawing/2014/main" id="{7A3AA2AC-0C5F-4835-BE47-D780C29890E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06C54C0-DFDA-4778-9EE8-5E5C30E05412}"/>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286687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9F3603-5B09-4916-8324-A6BDAB4E060E}"/>
              </a:ext>
            </a:extLst>
          </p:cNvPr>
          <p:cNvSpPr>
            <a:spLocks noGrp="1"/>
          </p:cNvSpPr>
          <p:nvPr>
            <p:ph type="title"/>
          </p:nvPr>
        </p:nvSpPr>
        <p:spPr>
          <a:xfrm>
            <a:off x="1084726" y="365125"/>
            <a:ext cx="9942739"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074073C-C15B-4218-9B84-6758955176E7}"/>
              </a:ext>
            </a:extLst>
          </p:cNvPr>
          <p:cNvSpPr>
            <a:spLocks noGrp="1"/>
          </p:cNvSpPr>
          <p:nvPr>
            <p:ph type="body" idx="1"/>
          </p:nvPr>
        </p:nvSpPr>
        <p:spPr>
          <a:xfrm>
            <a:off x="1084725" y="1681163"/>
            <a:ext cx="491285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4116D27-36F6-440B-A9BE-8B9499047CEF}"/>
              </a:ext>
            </a:extLst>
          </p:cNvPr>
          <p:cNvSpPr>
            <a:spLocks noGrp="1"/>
          </p:cNvSpPr>
          <p:nvPr>
            <p:ph sz="half" idx="2"/>
          </p:nvPr>
        </p:nvSpPr>
        <p:spPr>
          <a:xfrm>
            <a:off x="1084726" y="2505075"/>
            <a:ext cx="4912849"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7C12010D-7AC4-4A70-A211-6A29274119DB}"/>
              </a:ext>
            </a:extLst>
          </p:cNvPr>
          <p:cNvSpPr>
            <a:spLocks noGrp="1"/>
          </p:cNvSpPr>
          <p:nvPr>
            <p:ph type="body" sz="quarter" idx="3"/>
          </p:nvPr>
        </p:nvSpPr>
        <p:spPr>
          <a:xfrm>
            <a:off x="6172200" y="1681163"/>
            <a:ext cx="4855265"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6AE85B5-3350-49A4-86A1-E5DAED491624}"/>
              </a:ext>
            </a:extLst>
          </p:cNvPr>
          <p:cNvSpPr>
            <a:spLocks noGrp="1"/>
          </p:cNvSpPr>
          <p:nvPr>
            <p:ph sz="quarter" idx="4"/>
          </p:nvPr>
        </p:nvSpPr>
        <p:spPr>
          <a:xfrm>
            <a:off x="6172200" y="2505075"/>
            <a:ext cx="4855265"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1A73E874-D08B-4D81-B82D-5DF242E4A1AA}"/>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8" name="Footer Placeholder 7">
            <a:extLst>
              <a:ext uri="{FF2B5EF4-FFF2-40B4-BE49-F238E27FC236}">
                <a16:creationId xmlns:a16="http://schemas.microsoft.com/office/drawing/2014/main" id="{AE174067-0FFA-41C3-A3A6-E8907CC32DE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B7947985-FBC0-4118-8877-2E327F637DF5}"/>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30017282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CE0282-3DE7-4AB9-83AC-AFEDD22AF34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1A7436C-706A-443F-86CD-4444C82818B2}"/>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4" name="Footer Placeholder 3">
            <a:extLst>
              <a:ext uri="{FF2B5EF4-FFF2-40B4-BE49-F238E27FC236}">
                <a16:creationId xmlns:a16="http://schemas.microsoft.com/office/drawing/2014/main" id="{09B53292-7EA5-45D0-957F-636A44FC06D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476F59D-34BB-462C-B506-040B9E982FCB}"/>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6286573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E55245-AB52-41B4-9B28-55E6527DA2F8}"/>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3" name="Footer Placeholder 2">
            <a:extLst>
              <a:ext uri="{FF2B5EF4-FFF2-40B4-BE49-F238E27FC236}">
                <a16:creationId xmlns:a16="http://schemas.microsoft.com/office/drawing/2014/main" id="{CA73B8AE-58B0-4FDF-8430-9D8D3DD53725}"/>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79E4D91-8619-43C1-841B-B5F47DE01739}"/>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710452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5DA660-DF93-4947-B93F-BF118D3B5F80}"/>
              </a:ext>
            </a:extLst>
          </p:cNvPr>
          <p:cNvSpPr>
            <a:spLocks noGrp="1"/>
          </p:cNvSpPr>
          <p:nvPr>
            <p:ph type="title"/>
          </p:nvPr>
        </p:nvSpPr>
        <p:spPr>
          <a:xfrm>
            <a:off x="1084727" y="457200"/>
            <a:ext cx="3687298"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F0292E-B3E1-4FD6-A7FA-C165BAC21C28}"/>
              </a:ext>
            </a:extLst>
          </p:cNvPr>
          <p:cNvSpPr>
            <a:spLocks noGrp="1"/>
          </p:cNvSpPr>
          <p:nvPr>
            <p:ph idx="1"/>
          </p:nvPr>
        </p:nvSpPr>
        <p:spPr>
          <a:xfrm>
            <a:off x="5183188" y="987425"/>
            <a:ext cx="5844277" cy="4873625"/>
          </a:xfrm>
        </p:spPr>
        <p:txBody>
          <a:bodyPr>
            <a:normAutofit/>
          </a:bodyPr>
          <a:lstStyle>
            <a:lvl1pPr>
              <a:defRPr sz="2400"/>
            </a:lvl1pPr>
            <a:lvl2pPr>
              <a:defRPr sz="2000"/>
            </a:lvl2pPr>
            <a:lvl3pPr>
              <a:defRPr sz="1800"/>
            </a:lvl3pPr>
            <a:lvl4pPr>
              <a:defRPr sz="1600"/>
            </a:lvl4pPr>
            <a:lvl5pPr>
              <a:defRPr sz="16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EFB0ECC-817B-4A71-AFB5-FC60A2BC3ABC}"/>
              </a:ext>
            </a:extLst>
          </p:cNvPr>
          <p:cNvSpPr>
            <a:spLocks noGrp="1"/>
          </p:cNvSpPr>
          <p:nvPr>
            <p:ph type="body" sz="half" idx="2"/>
          </p:nvPr>
        </p:nvSpPr>
        <p:spPr>
          <a:xfrm>
            <a:off x="1084727" y="2253343"/>
            <a:ext cx="3687298" cy="361564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7788E0B-6135-4F59-A35A-2CA1A8BA4ED2}"/>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6" name="Footer Placeholder 5">
            <a:extLst>
              <a:ext uri="{FF2B5EF4-FFF2-40B4-BE49-F238E27FC236}">
                <a16:creationId xmlns:a16="http://schemas.microsoft.com/office/drawing/2014/main" id="{FD0DEF36-4037-4E6D-988F-CC8E3F11C63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55C0D2D-D878-4723-A002-5A601EFB48A0}"/>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206791545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C59D5-B8A1-4C9C-A61F-E082A44330BB}"/>
              </a:ext>
            </a:extLst>
          </p:cNvPr>
          <p:cNvSpPr>
            <a:spLocks noGrp="1"/>
          </p:cNvSpPr>
          <p:nvPr>
            <p:ph type="title"/>
          </p:nvPr>
        </p:nvSpPr>
        <p:spPr>
          <a:xfrm>
            <a:off x="1084727" y="720433"/>
            <a:ext cx="3687298" cy="1587337"/>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4CB4F5F-E6E7-45C3-B35C-80F81FB1A5E8}"/>
              </a:ext>
            </a:extLst>
          </p:cNvPr>
          <p:cNvSpPr>
            <a:spLocks noGrp="1"/>
          </p:cNvSpPr>
          <p:nvPr>
            <p:ph type="pic" idx="1"/>
          </p:nvPr>
        </p:nvSpPr>
        <p:spPr>
          <a:xfrm>
            <a:off x="5183188" y="987425"/>
            <a:ext cx="5827712"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6633AB7-4F8E-4A9F-AC15-89E6A6E00347}"/>
              </a:ext>
            </a:extLst>
          </p:cNvPr>
          <p:cNvSpPr>
            <a:spLocks noGrp="1"/>
          </p:cNvSpPr>
          <p:nvPr>
            <p:ph type="body" sz="half" idx="2"/>
          </p:nvPr>
        </p:nvSpPr>
        <p:spPr>
          <a:xfrm>
            <a:off x="1084727" y="2449286"/>
            <a:ext cx="3687298" cy="3419702"/>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074B526-866D-4E11-A7F9-081BD4EDF484}"/>
              </a:ext>
            </a:extLst>
          </p:cNvPr>
          <p:cNvSpPr>
            <a:spLocks noGrp="1"/>
          </p:cNvSpPr>
          <p:nvPr>
            <p:ph type="dt" sz="half" idx="10"/>
          </p:nvPr>
        </p:nvSpPr>
        <p:spPr/>
        <p:txBody>
          <a:bodyPr/>
          <a:lstStyle/>
          <a:p>
            <a:fld id="{8C28A28C-4C6A-46EA-90C0-4EE0B89CC5C7}" type="datetimeFigureOut">
              <a:rPr lang="en-US" smtClean="0"/>
              <a:t>12/15/2023</a:t>
            </a:fld>
            <a:endParaRPr lang="en-US"/>
          </a:p>
        </p:txBody>
      </p:sp>
      <p:sp>
        <p:nvSpPr>
          <p:cNvPr id="6" name="Footer Placeholder 5">
            <a:extLst>
              <a:ext uri="{FF2B5EF4-FFF2-40B4-BE49-F238E27FC236}">
                <a16:creationId xmlns:a16="http://schemas.microsoft.com/office/drawing/2014/main" id="{CD758BF8-E962-4367-8495-62438FDD483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FC20AE1-C97D-4E6C-9DB2-B2904C2CF247}"/>
              </a:ext>
            </a:extLst>
          </p:cNvPr>
          <p:cNvSpPr>
            <a:spLocks noGrp="1"/>
          </p:cNvSpPr>
          <p:nvPr>
            <p:ph type="sldNum" sz="quarter" idx="12"/>
          </p:nvPr>
        </p:nvSpPr>
        <p:spPr/>
        <p:txBody>
          <a:bodyPr/>
          <a:lstStyle/>
          <a:p>
            <a:fld id="{5DEF7F31-0B8A-474A-B86C-91F381754329}" type="slidenum">
              <a:rPr lang="en-US" smtClean="0"/>
              <a:t>‹#›</a:t>
            </a:fld>
            <a:endParaRPr lang="en-US"/>
          </a:p>
        </p:txBody>
      </p:sp>
    </p:spTree>
    <p:extLst>
      <p:ext uri="{BB962C8B-B14F-4D97-AF65-F5344CB8AC3E}">
        <p14:creationId xmlns:p14="http://schemas.microsoft.com/office/powerpoint/2010/main" val="7453109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Freeform: Shape 6">
            <a:extLst>
              <a:ext uri="{FF2B5EF4-FFF2-40B4-BE49-F238E27FC236}">
                <a16:creationId xmlns:a16="http://schemas.microsoft.com/office/drawing/2014/main" id="{AE192E3E-68A9-4F36-936C-1C8D0B9EF132}"/>
              </a:ext>
            </a:extLst>
          </p:cNvPr>
          <p:cNvSpPr/>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Placeholder 1">
            <a:extLst>
              <a:ext uri="{FF2B5EF4-FFF2-40B4-BE49-F238E27FC236}">
                <a16:creationId xmlns:a16="http://schemas.microsoft.com/office/drawing/2014/main" id="{3F214EB0-7E6D-4536-9350-5CB688B56F26}"/>
              </a:ext>
            </a:extLst>
          </p:cNvPr>
          <p:cNvSpPr>
            <a:spLocks noGrp="1"/>
          </p:cNvSpPr>
          <p:nvPr>
            <p:ph type="title"/>
          </p:nvPr>
        </p:nvSpPr>
        <p:spPr>
          <a:xfrm>
            <a:off x="1077362" y="720434"/>
            <a:ext cx="9950103" cy="1507376"/>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ABF5455E-4725-4924-BF7D-2E1FC9E391F8}"/>
              </a:ext>
            </a:extLst>
          </p:cNvPr>
          <p:cNvSpPr>
            <a:spLocks noGrp="1"/>
          </p:cNvSpPr>
          <p:nvPr>
            <p:ph type="body" idx="1"/>
          </p:nvPr>
        </p:nvSpPr>
        <p:spPr>
          <a:xfrm>
            <a:off x="1077362" y="2427316"/>
            <a:ext cx="9950103" cy="3513514"/>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2CAD9D9-1A1D-4438-9F3D-E5E58FD72F1F}"/>
              </a:ext>
            </a:extLst>
          </p:cNvPr>
          <p:cNvSpPr>
            <a:spLocks noGrp="1"/>
          </p:cNvSpPr>
          <p:nvPr>
            <p:ph type="dt" sz="half" idx="2"/>
          </p:nvPr>
        </p:nvSpPr>
        <p:spPr>
          <a:xfrm>
            <a:off x="9243751" y="6356350"/>
            <a:ext cx="2296603" cy="365125"/>
          </a:xfrm>
          <a:prstGeom prst="rect">
            <a:avLst/>
          </a:prstGeom>
        </p:spPr>
        <p:txBody>
          <a:bodyPr vert="horz" lIns="91440" tIns="45720" rIns="91440" bIns="45720" rtlCol="0" anchor="ctr"/>
          <a:lstStyle>
            <a:lvl1pPr algn="r">
              <a:defRPr sz="900">
                <a:solidFill>
                  <a:schemeClr val="bg1"/>
                </a:solidFill>
              </a:defRPr>
            </a:lvl1pPr>
          </a:lstStyle>
          <a:p>
            <a:fld id="{8C28A28C-4C6A-46EA-90C0-4EE0B89CC5C7}" type="datetimeFigureOut">
              <a:rPr lang="en-US" smtClean="0"/>
              <a:pPr/>
              <a:t>12/15/2023</a:t>
            </a:fld>
            <a:endParaRPr lang="en-US"/>
          </a:p>
        </p:txBody>
      </p:sp>
      <p:sp>
        <p:nvSpPr>
          <p:cNvPr id="5" name="Footer Placeholder 4">
            <a:extLst>
              <a:ext uri="{FF2B5EF4-FFF2-40B4-BE49-F238E27FC236}">
                <a16:creationId xmlns:a16="http://schemas.microsoft.com/office/drawing/2014/main" id="{AE80A827-D7BF-4CA4-8C29-5AE54ADA4787}"/>
              </a:ext>
            </a:extLst>
          </p:cNvPr>
          <p:cNvSpPr>
            <a:spLocks noGrp="1"/>
          </p:cNvSpPr>
          <p:nvPr>
            <p:ph type="ftr" sz="quarter" idx="3"/>
          </p:nvPr>
        </p:nvSpPr>
        <p:spPr>
          <a:xfrm rot="5400000">
            <a:off x="-1610380" y="1926575"/>
            <a:ext cx="3830351" cy="365125"/>
          </a:xfrm>
          <a:prstGeom prst="rect">
            <a:avLst/>
          </a:prstGeom>
        </p:spPr>
        <p:txBody>
          <a:bodyPr vert="horz" lIns="91440" tIns="45720" rIns="91440" bIns="45720" rtlCol="0" anchor="ctr"/>
          <a:lstStyle>
            <a:lvl1pPr algn="l">
              <a:defRPr sz="900">
                <a:solidFill>
                  <a:schemeClr val="tx1"/>
                </a:solidFill>
              </a:defRPr>
            </a:lvl1pPr>
          </a:lstStyle>
          <a:p>
            <a:endParaRPr lang="en-US"/>
          </a:p>
        </p:txBody>
      </p:sp>
      <p:sp>
        <p:nvSpPr>
          <p:cNvPr id="6" name="Slide Number Placeholder 5">
            <a:extLst>
              <a:ext uri="{FF2B5EF4-FFF2-40B4-BE49-F238E27FC236}">
                <a16:creationId xmlns:a16="http://schemas.microsoft.com/office/drawing/2014/main" id="{06717188-1DE1-4DA5-8161-21179E4ADEAE}"/>
              </a:ext>
            </a:extLst>
          </p:cNvPr>
          <p:cNvSpPr>
            <a:spLocks noGrp="1"/>
          </p:cNvSpPr>
          <p:nvPr>
            <p:ph type="sldNum" sz="quarter" idx="4"/>
          </p:nvPr>
        </p:nvSpPr>
        <p:spPr>
          <a:xfrm>
            <a:off x="11540355" y="6356350"/>
            <a:ext cx="410973" cy="365125"/>
          </a:xfrm>
          <a:prstGeom prst="rect">
            <a:avLst/>
          </a:prstGeom>
        </p:spPr>
        <p:txBody>
          <a:bodyPr vert="horz" lIns="91440" tIns="45720" rIns="91440" bIns="45720" rtlCol="0" anchor="ctr"/>
          <a:lstStyle>
            <a:lvl1pPr algn="r">
              <a:defRPr sz="900">
                <a:solidFill>
                  <a:schemeClr val="bg1"/>
                </a:solidFill>
              </a:defRPr>
            </a:lvl1pPr>
          </a:lstStyle>
          <a:p>
            <a:fld id="{5DEF7F31-0B8A-474A-B86C-91F381754329}" type="slidenum">
              <a:rPr lang="en-US" smtClean="0"/>
              <a:pPr/>
              <a:t>‹#›</a:t>
            </a:fld>
            <a:endParaRPr lang="en-US"/>
          </a:p>
        </p:txBody>
      </p:sp>
    </p:spTree>
    <p:extLst>
      <p:ext uri="{BB962C8B-B14F-4D97-AF65-F5344CB8AC3E}">
        <p14:creationId xmlns:p14="http://schemas.microsoft.com/office/powerpoint/2010/main" val="98152631"/>
      </p:ext>
    </p:extLst>
  </p:cSld>
  <p:clrMap bg1="lt1" tx1="dk1" bg2="lt2" tx2="dk2" accent1="accent1" accent2="accent2" accent3="accent3" accent4="accent4" accent5="accent5" accent6="accent6" hlink="hlink" folHlink="folHlink"/>
  <p:sldLayoutIdLst>
    <p:sldLayoutId id="2147483683" r:id="rId1"/>
    <p:sldLayoutId id="2147483682" r:id="rId2"/>
    <p:sldLayoutId id="2147483681" r:id="rId3"/>
    <p:sldLayoutId id="2147483680" r:id="rId4"/>
    <p:sldLayoutId id="2147483679" r:id="rId5"/>
    <p:sldLayoutId id="2147483678" r:id="rId6"/>
    <p:sldLayoutId id="2147483677" r:id="rId7"/>
    <p:sldLayoutId id="2147483676" r:id="rId8"/>
    <p:sldLayoutId id="2147483675" r:id="rId9"/>
    <p:sldLayoutId id="2147483674" r:id="rId10"/>
    <p:sldLayoutId id="2147483673" r:id="rId11"/>
  </p:sldLayoutIdLst>
  <p:txStyles>
    <p:titleStyle>
      <a:lvl1pPr algn="l" defTabSz="914400" rtl="0" eaLnBrk="1" latinLnBrk="0" hangingPunct="1">
        <a:lnSpc>
          <a:spcPct val="110000"/>
        </a:lnSpc>
        <a:spcBef>
          <a:spcPct val="0"/>
        </a:spcBef>
        <a:buNone/>
        <a:defRPr sz="3200" b="1" kern="1200">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274320" indent="0" algn="l" defTabSz="914400" rtl="0" eaLnBrk="1" latinLnBrk="0" hangingPunct="1">
        <a:lnSpc>
          <a:spcPct val="120000"/>
        </a:lnSpc>
        <a:spcBef>
          <a:spcPts val="500"/>
        </a:spcBef>
        <a:buFontTx/>
        <a:buNone/>
        <a:defRPr sz="1600" b="1" kern="1200">
          <a:solidFill>
            <a:schemeClr val="tx1"/>
          </a:solidFill>
          <a:latin typeface="+mn-lt"/>
          <a:ea typeface="+mn-ea"/>
          <a:cs typeface="+mn-cs"/>
        </a:defRPr>
      </a:lvl2pPr>
      <a:lvl3pPr marL="54864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594360" indent="0" algn="l" defTabSz="914400" rtl="0" eaLnBrk="1" latinLnBrk="0" hangingPunct="1">
        <a:lnSpc>
          <a:spcPct val="120000"/>
        </a:lnSpc>
        <a:spcBef>
          <a:spcPts val="500"/>
        </a:spcBef>
        <a:buFontTx/>
        <a:buNone/>
        <a:defRPr sz="1200" b="1" kern="1200">
          <a:solidFill>
            <a:schemeClr val="tx1"/>
          </a:solidFill>
          <a:latin typeface="+mn-lt"/>
          <a:ea typeface="+mn-ea"/>
          <a:cs typeface="+mn-cs"/>
        </a:defRPr>
      </a:lvl4pPr>
      <a:lvl5pPr marL="82296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2.png"/><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0.mp4"/><Relationship Id="rId1" Type="http://schemas.microsoft.com/office/2007/relationships/media" Target="../media/media10.mp4"/><Relationship Id="rId6" Type="http://schemas.openxmlformats.org/officeDocument/2006/relationships/image" Target="../media/image16.png"/><Relationship Id="rId5" Type="http://schemas.openxmlformats.org/officeDocument/2006/relationships/image" Target="../media/image15.jpeg"/><Relationship Id="rId4"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4.mp4"/><Relationship Id="rId1" Type="http://schemas.microsoft.com/office/2007/relationships/media" Target="../media/media4.mp4"/><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image" Target="../media/image8.png"/><Relationship Id="rId5" Type="http://schemas.openxmlformats.org/officeDocument/2006/relationships/image" Target="../media/image7.jpe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6.mp4"/><Relationship Id="rId1" Type="http://schemas.microsoft.com/office/2007/relationships/media" Target="../media/media6.mp4"/><Relationship Id="rId5" Type="http://schemas.openxmlformats.org/officeDocument/2006/relationships/image" Target="../media/image9.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7.mp4"/><Relationship Id="rId1" Type="http://schemas.microsoft.com/office/2007/relationships/media" Target="../media/media7.mp4"/><Relationship Id="rId5" Type="http://schemas.openxmlformats.org/officeDocument/2006/relationships/image" Target="../media/image10.png"/><Relationship Id="rId4"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notesSlide" Target="../notesSlides/notesSlide8.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3" name="Freeform: Shape 62">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64" name="Rectangle 63">
            <a:extLst>
              <a:ext uri="{FF2B5EF4-FFF2-40B4-BE49-F238E27FC236}">
                <a16:creationId xmlns:a16="http://schemas.microsoft.com/office/drawing/2014/main" id="{EA3D7368-8E28-4CDB-B0AC-5556FB1630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ctrTitle"/>
          </p:nvPr>
        </p:nvSpPr>
        <p:spPr>
          <a:xfrm>
            <a:off x="1077362" y="720435"/>
            <a:ext cx="3273921" cy="1507375"/>
          </a:xfrm>
        </p:spPr>
        <p:txBody>
          <a:bodyPr vert="horz" lIns="91440" tIns="45720" rIns="91440" bIns="45720" rtlCol="0" anchor="b">
            <a:normAutofit/>
          </a:bodyPr>
          <a:lstStyle/>
          <a:p>
            <a:pPr>
              <a:lnSpc>
                <a:spcPct val="100000"/>
              </a:lnSpc>
            </a:pPr>
            <a:r>
              <a:rPr lang="en-US" sz="2000" b="1" kern="1200">
                <a:solidFill>
                  <a:schemeClr val="tx1"/>
                </a:solidFill>
                <a:effectLst/>
                <a:latin typeface="+mj-lt"/>
                <a:ea typeface="+mj-ea"/>
                <a:cs typeface="+mj-cs"/>
              </a:rPr>
              <a:t>ENPM809K –Breast Cancer Detection Using Denoising Diffusion Probabilistic Model</a:t>
            </a:r>
          </a:p>
        </p:txBody>
      </p:sp>
      <p:sp>
        <p:nvSpPr>
          <p:cNvPr id="3" name="Subtitle 2"/>
          <p:cNvSpPr>
            <a:spLocks noGrp="1"/>
          </p:cNvSpPr>
          <p:nvPr>
            <p:ph type="subTitle" idx="1"/>
          </p:nvPr>
        </p:nvSpPr>
        <p:spPr>
          <a:xfrm>
            <a:off x="1077362" y="2434974"/>
            <a:ext cx="3273921" cy="3505855"/>
          </a:xfrm>
        </p:spPr>
        <p:txBody>
          <a:bodyPr vert="horz" lIns="91440" tIns="45720" rIns="91440" bIns="45720" rtlCol="0">
            <a:normAutofit/>
          </a:bodyPr>
          <a:lstStyle/>
          <a:p>
            <a:r>
              <a:rPr lang="en-US"/>
              <a:t>BY - </a:t>
            </a:r>
          </a:p>
          <a:p>
            <a:r>
              <a:rPr lang="en-US"/>
              <a:t>MANO SRIJAN BATTULA</a:t>
            </a:r>
          </a:p>
          <a:p>
            <a:r>
              <a:rPr lang="en-US"/>
              <a:t>SHAMEEK CV</a:t>
            </a:r>
          </a:p>
          <a:p>
            <a:r>
              <a:rPr lang="en-US"/>
              <a:t>ROHITH SARAVANAN</a:t>
            </a:r>
          </a:p>
          <a:p>
            <a:endParaRPr lang="en-US"/>
          </a:p>
        </p:txBody>
      </p:sp>
      <p:sp>
        <p:nvSpPr>
          <p:cNvPr id="65" name="Freeform: Shape 64">
            <a:extLst>
              <a:ext uri="{FF2B5EF4-FFF2-40B4-BE49-F238E27FC236}">
                <a16:creationId xmlns:a16="http://schemas.microsoft.com/office/drawing/2014/main" id="{7D54F700-08D0-4726-A250-835F6864C1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8040" y="2618"/>
            <a:ext cx="3429123" cy="3430264"/>
          </a:xfrm>
          <a:custGeom>
            <a:avLst/>
            <a:gdLst>
              <a:gd name="connsiteX0" fmla="*/ 0 w 3429123"/>
              <a:gd name="connsiteY0" fmla="*/ 0 h 3430264"/>
              <a:gd name="connsiteX1" fmla="*/ 3429123 w 3429123"/>
              <a:gd name="connsiteY1" fmla="*/ 0 h 3430264"/>
              <a:gd name="connsiteX2" fmla="*/ 5092 w 3429123"/>
              <a:gd name="connsiteY2" fmla="*/ 3430264 h 3430264"/>
              <a:gd name="connsiteX3" fmla="*/ 0 w 3429123"/>
              <a:gd name="connsiteY3" fmla="*/ 3430264 h 3430264"/>
            </a:gdLst>
            <a:ahLst/>
            <a:cxnLst>
              <a:cxn ang="0">
                <a:pos x="connsiteX0" y="connsiteY0"/>
              </a:cxn>
              <a:cxn ang="0">
                <a:pos x="connsiteX1" y="connsiteY1"/>
              </a:cxn>
              <a:cxn ang="0">
                <a:pos x="connsiteX2" y="connsiteY2"/>
              </a:cxn>
              <a:cxn ang="0">
                <a:pos x="connsiteX3" y="connsiteY3"/>
              </a:cxn>
            </a:cxnLst>
            <a:rect l="l" t="t" r="r" b="b"/>
            <a:pathLst>
              <a:path w="3429123" h="3430264">
                <a:moveTo>
                  <a:pt x="0" y="0"/>
                </a:moveTo>
                <a:lnTo>
                  <a:pt x="3429123" y="0"/>
                </a:lnTo>
                <a:lnTo>
                  <a:pt x="5092" y="3430264"/>
                </a:lnTo>
                <a:lnTo>
                  <a:pt x="0" y="3430264"/>
                </a:lnTo>
                <a:close/>
              </a:path>
            </a:pathLst>
          </a:cu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66" name="Rectangle 65">
            <a:extLst>
              <a:ext uri="{FF2B5EF4-FFF2-40B4-BE49-F238E27FC236}">
                <a16:creationId xmlns:a16="http://schemas.microsoft.com/office/drawing/2014/main" id="{963C772F-1518-4105-9826-49E8DCECAD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18040" y="3427486"/>
            <a:ext cx="3483870" cy="3432819"/>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CC2C66C9-CBA6-4BAB-86CF-5603348D72F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709837" y="3431305"/>
            <a:ext cx="3482163" cy="3430264"/>
          </a:xfrm>
          <a:prstGeom prst="rect">
            <a:avLst/>
          </a:prstGeom>
          <a:solidFill>
            <a:schemeClr val="accent4">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Freeform: Shape 56">
            <a:extLst>
              <a:ext uri="{FF2B5EF4-FFF2-40B4-BE49-F238E27FC236}">
                <a16:creationId xmlns:a16="http://schemas.microsoft.com/office/drawing/2014/main" id="{034BA12F-ECA8-4178-AA4D-20FA2717E6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flipV="1">
            <a:off x="8727794" y="3399851"/>
            <a:ext cx="3432752" cy="3495659"/>
          </a:xfrm>
          <a:custGeom>
            <a:avLst/>
            <a:gdLst>
              <a:gd name="connsiteX0" fmla="*/ 0 w 2559050"/>
              <a:gd name="connsiteY0" fmla="*/ 0 h 2559050"/>
              <a:gd name="connsiteX1" fmla="*/ 2559050 w 2559050"/>
              <a:gd name="connsiteY1" fmla="*/ 0 h 2559050"/>
              <a:gd name="connsiteX2" fmla="*/ 0 w 2559050"/>
              <a:gd name="connsiteY2" fmla="*/ 2559050 h 2559050"/>
            </a:gdLst>
            <a:ahLst/>
            <a:cxnLst>
              <a:cxn ang="0">
                <a:pos x="connsiteX0" y="connsiteY0"/>
              </a:cxn>
              <a:cxn ang="0">
                <a:pos x="connsiteX1" y="connsiteY1"/>
              </a:cxn>
              <a:cxn ang="0">
                <a:pos x="connsiteX2" y="connsiteY2"/>
              </a:cxn>
            </a:cxnLst>
            <a:rect l="l" t="t" r="r" b="b"/>
            <a:pathLst>
              <a:path w="2559050" h="2559050">
                <a:moveTo>
                  <a:pt x="0" y="0"/>
                </a:moveTo>
                <a:lnTo>
                  <a:pt x="2559050" y="0"/>
                </a:lnTo>
                <a:cubicBezTo>
                  <a:pt x="2559050" y="1413324"/>
                  <a:pt x="1413324" y="2559050"/>
                  <a:pt x="0" y="2559050"/>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solidFill>
                <a:schemeClr val="tx1"/>
              </a:solidFill>
            </a:endParaRPr>
          </a:p>
        </p:txBody>
      </p:sp>
      <p:pic>
        <p:nvPicPr>
          <p:cNvPr id="42" name="Picture 41">
            <a:extLst>
              <a:ext uri="{FF2B5EF4-FFF2-40B4-BE49-F238E27FC236}">
                <a16:creationId xmlns:a16="http://schemas.microsoft.com/office/drawing/2014/main" id="{C9D2C4D0-5332-8825-4B0D-E280752688A8}"/>
              </a:ext>
            </a:extLst>
          </p:cNvPr>
          <p:cNvPicPr>
            <a:picLocks noChangeAspect="1"/>
          </p:cNvPicPr>
          <p:nvPr/>
        </p:nvPicPr>
        <p:blipFill rotWithShape="1">
          <a:blip r:embed="rId4"/>
          <a:srcRect t="37558" r="-2" b="683"/>
          <a:stretch/>
        </p:blipFill>
        <p:spPr>
          <a:xfrm>
            <a:off x="5157564" y="48372"/>
            <a:ext cx="6973339" cy="3445245"/>
          </a:xfrm>
          <a:custGeom>
            <a:avLst/>
            <a:gdLst/>
            <a:ahLst/>
            <a:cxnLst/>
            <a:rect l="l" t="t" r="r" b="b"/>
            <a:pathLst>
              <a:path w="6973339" h="3445245">
                <a:moveTo>
                  <a:pt x="0" y="0"/>
                </a:moveTo>
                <a:lnTo>
                  <a:pt x="6973339" y="0"/>
                </a:lnTo>
                <a:lnTo>
                  <a:pt x="6973339" y="3445245"/>
                </a:lnTo>
                <a:lnTo>
                  <a:pt x="0" y="3445245"/>
                </a:lnTo>
                <a:lnTo>
                  <a:pt x="0" y="3437361"/>
                </a:lnTo>
                <a:lnTo>
                  <a:pt x="3428999" y="2120"/>
                </a:lnTo>
                <a:lnTo>
                  <a:pt x="0" y="2120"/>
                </a:lnTo>
                <a:close/>
              </a:path>
            </a:pathLst>
          </a:custGeom>
        </p:spPr>
      </p:pic>
      <p:pic>
        <p:nvPicPr>
          <p:cNvPr id="15" name="Video 14">
            <a:hlinkClick r:id="" action="ppaction://media"/>
            <a:extLst>
              <a:ext uri="{FF2B5EF4-FFF2-40B4-BE49-F238E27FC236}">
                <a16:creationId xmlns:a16="http://schemas.microsoft.com/office/drawing/2014/main" id="{B76630E1-C316-5E78-25CE-488B4B44EA84}"/>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09857222"/>
      </p:ext>
    </p:extLst>
  </p:cSld>
  <p:clrMapOvr>
    <a:masterClrMapping/>
  </p:clrMapOvr>
  <mc:AlternateContent xmlns:mc="http://schemas.openxmlformats.org/markup-compatibility/2006">
    <mc:Choice xmlns:p14="http://schemas.microsoft.com/office/powerpoint/2010/main" Requires="p14">
      <p:transition spd="slow" p14:dur="2000" advTm="10609"/>
    </mc:Choice>
    <mc:Fallback>
      <p:transition spd="slow" advTm="106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6411E17F-411A-87BB-1C8B-D4FBE616BBB9}"/>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E90E5B93-AAB9-79D7-1DA3-C0CA4BCDA0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C4DF6EC-9EFA-7BD8-FBCD-6EB8F20F4D4C}"/>
              </a:ext>
            </a:extLst>
          </p:cNvPr>
          <p:cNvSpPr>
            <a:spLocks noGrp="1"/>
          </p:cNvSpPr>
          <p:nvPr>
            <p:ph type="title"/>
          </p:nvPr>
        </p:nvSpPr>
        <p:spPr>
          <a:xfrm>
            <a:off x="748916" y="-54703"/>
            <a:ext cx="5874302" cy="1152651"/>
          </a:xfrm>
        </p:spPr>
        <p:txBody>
          <a:bodyPr>
            <a:normAutofit/>
          </a:bodyPr>
          <a:lstStyle/>
          <a:p>
            <a:r>
              <a:rPr lang="en-US">
                <a:ea typeface="+mj-lt"/>
                <a:cs typeface="+mj-lt"/>
              </a:rPr>
              <a:t>Results</a:t>
            </a:r>
            <a:endParaRPr lang="en-US"/>
          </a:p>
        </p:txBody>
      </p:sp>
      <p:sp>
        <p:nvSpPr>
          <p:cNvPr id="3" name="Content Placeholder 2">
            <a:extLst>
              <a:ext uri="{FF2B5EF4-FFF2-40B4-BE49-F238E27FC236}">
                <a16:creationId xmlns:a16="http://schemas.microsoft.com/office/drawing/2014/main" id="{D0DE5426-6AD0-E593-3E6A-438334358CEB}"/>
              </a:ext>
            </a:extLst>
          </p:cNvPr>
          <p:cNvSpPr>
            <a:spLocks noGrp="1"/>
          </p:cNvSpPr>
          <p:nvPr>
            <p:ph idx="1"/>
          </p:nvPr>
        </p:nvSpPr>
        <p:spPr>
          <a:xfrm>
            <a:off x="420468" y="1363144"/>
            <a:ext cx="10787888" cy="4984962"/>
          </a:xfrm>
        </p:spPr>
        <p:txBody>
          <a:bodyPr vert="horz" lIns="91440" tIns="45720" rIns="91440" bIns="45720" rtlCol="0" anchor="t">
            <a:noAutofit/>
          </a:bodyPr>
          <a:lstStyle/>
          <a:p>
            <a:pPr>
              <a:buFont typeface="Arial"/>
              <a:buChar char="•"/>
            </a:pPr>
            <a:r>
              <a:rPr lang="en-US" sz="1600" b="1">
                <a:ea typeface="+mn-lt"/>
                <a:cs typeface="+mn-lt"/>
              </a:rPr>
              <a:t>Performance and Evaluation Metrics:</a:t>
            </a:r>
            <a:r>
              <a:rPr lang="en-US" sz="1600">
                <a:ea typeface="+mn-lt"/>
                <a:cs typeface="+mn-lt"/>
              </a:rPr>
              <a:t> The model achieved high accuracy, with metrics such as an mAP@50 of 0.995 and an mAP50-95 of 0.914 on the validation dataset. Demonstrated an overall classification accuracy of 91%, which is a significant improvement over traditional models.</a:t>
            </a:r>
            <a:endParaRPr lang="en-US" sz="1600"/>
          </a:p>
          <a:p>
            <a:pPr>
              <a:buFont typeface="Arial"/>
              <a:buChar char="•"/>
            </a:pPr>
            <a:r>
              <a:rPr lang="en-US" sz="1600" b="1">
                <a:ea typeface="+mn-lt"/>
                <a:cs typeface="+mn-lt"/>
              </a:rPr>
              <a:t>Comparative Analysis:</a:t>
            </a:r>
            <a:r>
              <a:rPr lang="en-US" sz="1600">
                <a:ea typeface="+mn-lt"/>
                <a:cs typeface="+mn-lt"/>
              </a:rPr>
              <a:t> The DDPM model, through its unique training on non-cancerous images and subsequent application to unknown datasets, showed improved performance compared to conventional models in the field.</a:t>
            </a:r>
            <a:endParaRPr lang="en-US" sz="1600"/>
          </a:p>
          <a:p>
            <a:pPr>
              <a:buFont typeface="Arial"/>
              <a:buChar char="•"/>
            </a:pPr>
            <a:r>
              <a:rPr lang="en-US" sz="1600" b="1">
                <a:ea typeface="+mn-lt"/>
                <a:cs typeface="+mn-lt"/>
              </a:rPr>
              <a:t>Acknowledged Limitations:</a:t>
            </a:r>
            <a:r>
              <a:rPr lang="en-US" sz="1600">
                <a:ea typeface="+mn-lt"/>
                <a:cs typeface="+mn-lt"/>
              </a:rPr>
              <a:t> The approach has limitations, including the inability to differentiate between specific types of breast cancer and the computational intensity of the model.</a:t>
            </a:r>
            <a:endParaRPr lang="en-US" sz="1600"/>
          </a:p>
          <a:p>
            <a:pPr marL="0" indent="0">
              <a:buNone/>
            </a:pPr>
            <a:endParaRPr lang="en-US" sz="1200"/>
          </a:p>
          <a:p>
            <a:pPr>
              <a:buFont typeface="Arial"/>
              <a:buChar char="•"/>
            </a:pPr>
            <a:endParaRPr lang="en-US"/>
          </a:p>
        </p:txBody>
      </p:sp>
      <p:sp>
        <p:nvSpPr>
          <p:cNvPr id="26" name="Freeform: Shape 25">
            <a:extLst>
              <a:ext uri="{FF2B5EF4-FFF2-40B4-BE49-F238E27FC236}">
                <a16:creationId xmlns:a16="http://schemas.microsoft.com/office/drawing/2014/main" id="{A028FB91-0FE5-F5F3-A1EA-8D8645C159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CEF8BC07-2F9B-D5D9-F8DD-C08D435E81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graph showing a loss&#10;&#10;Description automatically generated">
            <a:extLst>
              <a:ext uri="{FF2B5EF4-FFF2-40B4-BE49-F238E27FC236}">
                <a16:creationId xmlns:a16="http://schemas.microsoft.com/office/drawing/2014/main" id="{B53FAFF3-4C63-E9FF-F3D6-256C321C1549}"/>
              </a:ext>
            </a:extLst>
          </p:cNvPr>
          <p:cNvPicPr>
            <a:picLocks noChangeAspect="1"/>
          </p:cNvPicPr>
          <p:nvPr/>
        </p:nvPicPr>
        <p:blipFill>
          <a:blip r:embed="rId5"/>
          <a:stretch>
            <a:fillRect/>
          </a:stretch>
        </p:blipFill>
        <p:spPr>
          <a:xfrm>
            <a:off x="2951408" y="3792165"/>
            <a:ext cx="5312536" cy="2761698"/>
          </a:xfrm>
          <a:prstGeom prst="rect">
            <a:avLst/>
          </a:prstGeom>
        </p:spPr>
      </p:pic>
      <p:pic>
        <p:nvPicPr>
          <p:cNvPr id="23" name="Video 22">
            <a:hlinkClick r:id="" action="ppaction://media"/>
            <a:extLst>
              <a:ext uri="{FF2B5EF4-FFF2-40B4-BE49-F238E27FC236}">
                <a16:creationId xmlns:a16="http://schemas.microsoft.com/office/drawing/2014/main" id="{9DCE84D1-8E38-9CA1-9EE4-5F75BA3637C2}"/>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622226597"/>
      </p:ext>
    </p:extLst>
  </p:cSld>
  <p:clrMapOvr>
    <a:masterClrMapping/>
  </p:clrMapOvr>
  <mc:AlternateContent xmlns:mc="http://schemas.openxmlformats.org/markup-compatibility/2006">
    <mc:Choice xmlns:p14="http://schemas.microsoft.com/office/powerpoint/2010/main" Requires="p14">
      <p:transition spd="slow" p14:dur="2000" advTm="29034"/>
    </mc:Choice>
    <mc:Fallback>
      <p:transition spd="slow" advTm="2903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3"/>
                </p:tgtEl>
              </p:cMediaNode>
            </p:video>
            <p:seq concurrent="1" nextAc="seek">
              <p:cTn id="8" restart="whenNotActive" fill="hold" evtFilter="cancelBubble" nodeType="interactiveSeq">
                <p:stCondLst>
                  <p:cond evt="onClick" delay="0">
                    <p:tgtEl>
                      <p:spTgt spid="2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05F10-8C7C-C0C8-8CA6-7277DE21EA78}"/>
              </a:ext>
            </a:extLst>
          </p:cNvPr>
          <p:cNvSpPr>
            <a:spLocks noGrp="1"/>
          </p:cNvSpPr>
          <p:nvPr>
            <p:ph type="title"/>
          </p:nvPr>
        </p:nvSpPr>
        <p:spPr>
          <a:xfrm>
            <a:off x="827741" y="129227"/>
            <a:ext cx="9950103" cy="627320"/>
          </a:xfrm>
        </p:spPr>
        <p:txBody>
          <a:bodyPr/>
          <a:lstStyle/>
          <a:p>
            <a:r>
              <a:rPr lang="en-US">
                <a:ea typeface="+mj-lt"/>
                <a:cs typeface="+mj-lt"/>
              </a:rPr>
              <a:t>Broader Impact and Future Direction</a:t>
            </a:r>
            <a:endParaRPr lang="en-US"/>
          </a:p>
        </p:txBody>
      </p:sp>
      <p:sp>
        <p:nvSpPr>
          <p:cNvPr id="3" name="Content Placeholder 2">
            <a:extLst>
              <a:ext uri="{FF2B5EF4-FFF2-40B4-BE49-F238E27FC236}">
                <a16:creationId xmlns:a16="http://schemas.microsoft.com/office/drawing/2014/main" id="{BC106E3E-CFFE-DBF9-45EF-5A7A6A926542}"/>
              </a:ext>
            </a:extLst>
          </p:cNvPr>
          <p:cNvSpPr>
            <a:spLocks noGrp="1"/>
          </p:cNvSpPr>
          <p:nvPr>
            <p:ph idx="1"/>
          </p:nvPr>
        </p:nvSpPr>
        <p:spPr>
          <a:xfrm>
            <a:off x="328502" y="1039687"/>
            <a:ext cx="10291986" cy="5820798"/>
          </a:xfrm>
        </p:spPr>
        <p:txBody>
          <a:bodyPr vert="horz" lIns="91440" tIns="45720" rIns="91440" bIns="45720" rtlCol="0" anchor="t">
            <a:noAutofit/>
          </a:bodyPr>
          <a:lstStyle/>
          <a:p>
            <a:pPr marL="0" indent="0">
              <a:buNone/>
            </a:pPr>
            <a:endParaRPr lang="en-US" sz="1300" b="1">
              <a:ea typeface="+mn-lt"/>
              <a:cs typeface="+mn-lt"/>
            </a:endParaRPr>
          </a:p>
          <a:p>
            <a:r>
              <a:rPr lang="en-US" sz="1200" b="1">
                <a:ea typeface="+mn-lt"/>
                <a:cs typeface="+mn-lt"/>
              </a:rPr>
              <a:t>Advancement</a:t>
            </a:r>
            <a:r>
              <a:rPr lang="en-US" sz="1200">
                <a:ea typeface="+mn-lt"/>
                <a:cs typeface="+mn-lt"/>
              </a:rPr>
              <a:t> </a:t>
            </a:r>
            <a:r>
              <a:rPr lang="en-US" sz="1200" b="1">
                <a:ea typeface="+mn-lt"/>
                <a:cs typeface="+mn-lt"/>
              </a:rPr>
              <a:t>in Breast Cancer Screening</a:t>
            </a:r>
            <a:r>
              <a:rPr lang="en-US" sz="1200">
                <a:ea typeface="+mn-lt"/>
                <a:cs typeface="+mn-lt"/>
              </a:rPr>
              <a:t>:</a:t>
            </a:r>
          </a:p>
          <a:p>
            <a:pPr lvl="1">
              <a:buFont typeface="Arial" panose="020B0604020202020204" pitchFamily="34" charset="0"/>
              <a:buChar char="•"/>
            </a:pPr>
            <a:r>
              <a:rPr lang="en-US" sz="1200" b="0">
                <a:solidFill>
                  <a:schemeClr val="tx2"/>
                </a:solidFill>
                <a:ea typeface="+mn-lt"/>
                <a:cs typeface="+mn-lt"/>
              </a:rPr>
              <a:t>This study represents a significant leap in the field of medical imaging, particularly in enhancing early breast cancer detection where traditional methods may not be as effective.</a:t>
            </a:r>
            <a:endParaRPr lang="en-US">
              <a:solidFill>
                <a:schemeClr val="tx2"/>
              </a:solidFill>
            </a:endParaRPr>
          </a:p>
          <a:p>
            <a:r>
              <a:rPr lang="en-US" sz="1200" b="1">
                <a:ea typeface="+mn-lt"/>
                <a:cs typeface="+mn-lt"/>
              </a:rPr>
              <a:t>Contribution to Medical AI Research:</a:t>
            </a:r>
            <a:endParaRPr lang="en-US" b="1"/>
          </a:p>
          <a:p>
            <a:pPr lvl="1">
              <a:buFont typeface="Arial" panose="020B0604020202020204" pitchFamily="34" charset="0"/>
              <a:buChar char="•"/>
            </a:pPr>
            <a:r>
              <a:rPr lang="en-US" sz="1200" b="0">
                <a:solidFill>
                  <a:schemeClr val="tx2"/>
                </a:solidFill>
                <a:ea typeface="+mn-lt"/>
                <a:cs typeface="+mn-lt"/>
              </a:rPr>
              <a:t>The research enriches the area of AI in healthcare, showing how innovative AI models like DDPM can tackle specific challenges in medical diagnostics. This can inspire further advancements and explorations in the field.</a:t>
            </a:r>
          </a:p>
          <a:p>
            <a:r>
              <a:rPr lang="en-US" sz="1200" b="1">
                <a:ea typeface="+mn-lt"/>
                <a:cs typeface="+mn-lt"/>
              </a:rPr>
              <a:t>Learning and Application Platform</a:t>
            </a:r>
            <a:r>
              <a:rPr lang="en-US" sz="1200">
                <a:ea typeface="+mn-lt"/>
                <a:cs typeface="+mn-lt"/>
              </a:rPr>
              <a:t>:</a:t>
            </a:r>
          </a:p>
          <a:p>
            <a:pPr lvl="1">
              <a:buFont typeface="Arial" panose="020B0604020202020204" pitchFamily="34" charset="0"/>
              <a:buChar char="•"/>
            </a:pPr>
            <a:r>
              <a:rPr lang="en-US" sz="1200" b="0">
                <a:solidFill>
                  <a:schemeClr val="tx2"/>
                </a:solidFill>
                <a:ea typeface="+mn-lt"/>
                <a:cs typeface="+mn-lt"/>
              </a:rPr>
              <a:t>The methodology and technological insights from this study can serve as a valuable resource for researchers and practitioners. It provides a foundation for applying advanced machine learning methods in medical imaging and other relevant domains.</a:t>
            </a:r>
          </a:p>
          <a:p>
            <a:endParaRPr lang="en-US" sz="1300">
              <a:solidFill>
                <a:schemeClr val="tx2"/>
              </a:solidFill>
            </a:endParaRPr>
          </a:p>
          <a:p>
            <a:endParaRPr lang="en-US" sz="1300">
              <a:ea typeface="+mn-lt"/>
              <a:cs typeface="+mn-lt"/>
            </a:endParaRPr>
          </a:p>
        </p:txBody>
      </p:sp>
    </p:spTree>
    <p:extLst>
      <p:ext uri="{BB962C8B-B14F-4D97-AF65-F5344CB8AC3E}">
        <p14:creationId xmlns:p14="http://schemas.microsoft.com/office/powerpoint/2010/main" val="42324623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F06449-7E34-4BD5-ABFC-97DF7875AE63}"/>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DD09113-BF2B-46A8-C4E8-EA21110E6A5A}"/>
              </a:ext>
            </a:extLst>
          </p:cNvPr>
          <p:cNvSpPr>
            <a:spLocks noGrp="1"/>
          </p:cNvSpPr>
          <p:nvPr>
            <p:ph type="title"/>
          </p:nvPr>
        </p:nvSpPr>
        <p:spPr>
          <a:xfrm>
            <a:off x="827741" y="129227"/>
            <a:ext cx="9950103" cy="627320"/>
          </a:xfrm>
        </p:spPr>
        <p:txBody>
          <a:bodyPr/>
          <a:lstStyle/>
          <a:p>
            <a:r>
              <a:rPr lang="en-US">
                <a:ea typeface="+mj-lt"/>
                <a:cs typeface="+mj-lt"/>
              </a:rPr>
              <a:t>Broader Impact and Future Direction</a:t>
            </a:r>
            <a:endParaRPr lang="en-US"/>
          </a:p>
        </p:txBody>
      </p:sp>
      <p:sp>
        <p:nvSpPr>
          <p:cNvPr id="3" name="Content Placeholder 2">
            <a:extLst>
              <a:ext uri="{FF2B5EF4-FFF2-40B4-BE49-F238E27FC236}">
                <a16:creationId xmlns:a16="http://schemas.microsoft.com/office/drawing/2014/main" id="{02AF2367-B86F-9825-2776-B3B867F31CAE}"/>
              </a:ext>
            </a:extLst>
          </p:cNvPr>
          <p:cNvSpPr>
            <a:spLocks noGrp="1"/>
          </p:cNvSpPr>
          <p:nvPr>
            <p:ph idx="1"/>
          </p:nvPr>
        </p:nvSpPr>
        <p:spPr>
          <a:xfrm>
            <a:off x="328502" y="615392"/>
            <a:ext cx="10698963" cy="6245093"/>
          </a:xfrm>
        </p:spPr>
        <p:txBody>
          <a:bodyPr vert="horz" lIns="91440" tIns="45720" rIns="91440" bIns="45720" rtlCol="0" anchor="t">
            <a:noAutofit/>
          </a:bodyPr>
          <a:lstStyle/>
          <a:p>
            <a:endParaRPr lang="en-US" sz="1200" b="1"/>
          </a:p>
          <a:p>
            <a:endParaRPr lang="en-US" sz="1200" b="1"/>
          </a:p>
          <a:p>
            <a:pPr marL="0" indent="0">
              <a:buNone/>
            </a:pPr>
            <a:r>
              <a:rPr lang="en-US" sz="1400" b="1"/>
              <a:t>      Areas for Future Improvements- </a:t>
            </a:r>
            <a:endParaRPr lang="en-US" sz="1400" b="1">
              <a:ea typeface="+mn-lt"/>
              <a:cs typeface="+mn-lt"/>
            </a:endParaRPr>
          </a:p>
          <a:p>
            <a:r>
              <a:rPr lang="en-US" sz="1200" b="1">
                <a:ea typeface="+mn-lt"/>
                <a:cs typeface="+mn-lt"/>
              </a:rPr>
              <a:t>Model Refinement for Cancer Type Classification:</a:t>
            </a:r>
            <a:endParaRPr lang="en-US">
              <a:ea typeface="+mn-lt"/>
              <a:cs typeface="+mn-lt"/>
            </a:endParaRPr>
          </a:p>
          <a:p>
            <a:pPr lvl="1">
              <a:buFont typeface="Arial" panose="020B0604020202020204" pitchFamily="34" charset="0"/>
              <a:buChar char="•"/>
            </a:pPr>
            <a:r>
              <a:rPr lang="en-US" sz="1200" b="0">
                <a:ea typeface="+mn-lt"/>
                <a:cs typeface="+mn-lt"/>
              </a:rPr>
              <a:t>Future developments could focus on enhancing the model's ability to classify specific types of breast cancer, providing more comprehensive diagnostic information.</a:t>
            </a:r>
            <a:endParaRPr lang="en-US">
              <a:ea typeface="+mn-lt"/>
              <a:cs typeface="+mn-lt"/>
            </a:endParaRPr>
          </a:p>
          <a:p>
            <a:r>
              <a:rPr lang="en-US" sz="1200" b="1">
                <a:ea typeface="+mn-lt"/>
                <a:cs typeface="+mn-lt"/>
              </a:rPr>
              <a:t>Optimization for Wider Accessibility:</a:t>
            </a:r>
            <a:endParaRPr lang="en-US">
              <a:ea typeface="+mn-lt"/>
              <a:cs typeface="+mn-lt"/>
            </a:endParaRPr>
          </a:p>
          <a:p>
            <a:pPr lvl="1">
              <a:buFont typeface="Arial" panose="020B0604020202020204" pitchFamily="34" charset="0"/>
              <a:buChar char="•"/>
            </a:pPr>
            <a:r>
              <a:rPr lang="en-US" sz="1200" b="0">
                <a:ea typeface="+mn-lt"/>
                <a:cs typeface="+mn-lt"/>
              </a:rPr>
              <a:t>Reducing the computational intensity of the model is essential to make it more accessible and practical for diverse clinical environments.</a:t>
            </a:r>
            <a:endParaRPr lang="en-US"/>
          </a:p>
          <a:p>
            <a:pPr>
              <a:buFont typeface="Arial" panose="020B0604020202020204" pitchFamily="34" charset="0"/>
              <a:buChar char="•"/>
            </a:pPr>
            <a:r>
              <a:rPr lang="en-US" sz="1200" b="1">
                <a:ea typeface="+mn-lt"/>
                <a:cs typeface="+mn-lt"/>
              </a:rPr>
              <a:t>Broadening Training Datasets:</a:t>
            </a:r>
            <a:endParaRPr lang="en-US"/>
          </a:p>
          <a:p>
            <a:pPr lvl="1">
              <a:buFont typeface="Arial" panose="020B0604020202020204" pitchFamily="34" charset="0"/>
              <a:buChar char="•"/>
            </a:pPr>
            <a:r>
              <a:rPr lang="en-US" sz="1200" b="0">
                <a:ea typeface="+mn-lt"/>
                <a:cs typeface="+mn-lt"/>
              </a:rPr>
              <a:t>Incorporating a larger, more varied dataset, including different cancer stages and types, would likely improve the model's accuracy and generalizability.</a:t>
            </a:r>
            <a:endParaRPr lang="en-US"/>
          </a:p>
          <a:p>
            <a:pPr>
              <a:buFont typeface="Arial" panose="020B0604020202020204" pitchFamily="34" charset="0"/>
              <a:buChar char="•"/>
            </a:pPr>
            <a:r>
              <a:rPr lang="en-US" sz="1200" b="1">
                <a:ea typeface="+mn-lt"/>
                <a:cs typeface="+mn-lt"/>
              </a:rPr>
              <a:t>Integration with Patient-Specific Data:</a:t>
            </a:r>
            <a:endParaRPr lang="en-US"/>
          </a:p>
          <a:p>
            <a:pPr lvl="1">
              <a:buFont typeface="Arial" panose="020B0604020202020204" pitchFamily="34" charset="0"/>
              <a:buChar char="•"/>
            </a:pPr>
            <a:r>
              <a:rPr lang="en-US" sz="1200" b="0">
                <a:ea typeface="+mn-lt"/>
                <a:cs typeface="+mn-lt"/>
              </a:rPr>
              <a:t>Combining imaging analysis with individual patient data could lead to more accurate predictions and personalized screening processes</a:t>
            </a:r>
            <a:r>
              <a:rPr lang="en-US" sz="1200" b="0">
                <a:solidFill>
                  <a:srgbClr val="D1D5DB"/>
                </a:solidFill>
                <a:ea typeface="+mn-lt"/>
                <a:cs typeface="+mn-lt"/>
              </a:rPr>
              <a:t>.</a:t>
            </a:r>
            <a:endParaRPr lang="en-US">
              <a:ea typeface="+mn-lt"/>
              <a:cs typeface="+mn-lt"/>
            </a:endParaRPr>
          </a:p>
          <a:p>
            <a:r>
              <a:rPr lang="en-US" sz="1200" b="1">
                <a:ea typeface="+mn-lt"/>
                <a:cs typeface="+mn-lt"/>
              </a:rPr>
              <a:t>Reducing Computational Demands:</a:t>
            </a:r>
            <a:endParaRPr lang="en-US">
              <a:ea typeface="+mn-lt"/>
              <a:cs typeface="+mn-lt"/>
            </a:endParaRPr>
          </a:p>
          <a:p>
            <a:pPr lvl="1">
              <a:buFont typeface="Arial" panose="020B0604020202020204" pitchFamily="34" charset="0"/>
              <a:buChar char="•"/>
            </a:pPr>
            <a:r>
              <a:rPr lang="en-US" sz="1200" b="0">
                <a:ea typeface="+mn-lt"/>
                <a:cs typeface="+mn-lt"/>
              </a:rPr>
              <a:t>A key area for improvement is to lower the computational demands of the model, making it more feasible for widespread clinical use.</a:t>
            </a:r>
            <a:endParaRPr lang="en-US"/>
          </a:p>
          <a:p>
            <a:pPr>
              <a:buFont typeface="Arial" panose="020B0604020202020204" pitchFamily="34" charset="0"/>
              <a:buChar char="•"/>
            </a:pPr>
            <a:r>
              <a:rPr lang="en-US" sz="1200" b="1">
                <a:ea typeface="+mn-lt"/>
                <a:cs typeface="+mn-lt"/>
              </a:rPr>
              <a:t>Enhanced Cancer Type Identification:</a:t>
            </a:r>
            <a:endParaRPr lang="en-US"/>
          </a:p>
          <a:p>
            <a:pPr lvl="1">
              <a:buFont typeface="Arial" panose="020B0604020202020204" pitchFamily="34" charset="0"/>
              <a:buChar char="•"/>
            </a:pPr>
            <a:r>
              <a:rPr lang="en-US" sz="1200" b="0">
                <a:ea typeface="+mn-lt"/>
                <a:cs typeface="+mn-lt"/>
              </a:rPr>
              <a:t>Further refinements to enable the model to distinguish between different types of breast cancer would significantly increase its clinical value.</a:t>
            </a:r>
            <a:endParaRPr lang="en-US">
              <a:ea typeface="+mn-lt"/>
              <a:cs typeface="+mn-lt"/>
            </a:endParaRPr>
          </a:p>
          <a:p>
            <a:pPr marL="0" indent="0">
              <a:buNone/>
            </a:pPr>
            <a:endParaRPr lang="en-US" sz="1200">
              <a:solidFill>
                <a:srgbClr val="000000"/>
              </a:solidFill>
              <a:ea typeface="+mn-lt"/>
              <a:cs typeface="+mn-lt"/>
            </a:endParaRPr>
          </a:p>
        </p:txBody>
      </p:sp>
    </p:spTree>
    <p:extLst>
      <p:ext uri="{BB962C8B-B14F-4D97-AF65-F5344CB8AC3E}">
        <p14:creationId xmlns:p14="http://schemas.microsoft.com/office/powerpoint/2010/main" val="170954727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9096AD7-81BA-3324-95DD-D2776D97880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73A683A-CD88-2832-E27C-CC96C5C3E3FA}"/>
              </a:ext>
            </a:extLst>
          </p:cNvPr>
          <p:cNvSpPr>
            <a:spLocks noGrp="1"/>
          </p:cNvSpPr>
          <p:nvPr>
            <p:ph type="title"/>
          </p:nvPr>
        </p:nvSpPr>
        <p:spPr>
          <a:xfrm>
            <a:off x="827741" y="129227"/>
            <a:ext cx="9950103" cy="627320"/>
          </a:xfrm>
        </p:spPr>
        <p:txBody>
          <a:bodyPr/>
          <a:lstStyle/>
          <a:p>
            <a:r>
              <a:rPr lang="en-US">
                <a:ea typeface="+mj-lt"/>
                <a:cs typeface="+mj-lt"/>
              </a:rPr>
              <a:t>Broader Impact and Future Direction</a:t>
            </a:r>
            <a:endParaRPr lang="en-US"/>
          </a:p>
        </p:txBody>
      </p:sp>
      <p:sp>
        <p:nvSpPr>
          <p:cNvPr id="3" name="Content Placeholder 2">
            <a:extLst>
              <a:ext uri="{FF2B5EF4-FFF2-40B4-BE49-F238E27FC236}">
                <a16:creationId xmlns:a16="http://schemas.microsoft.com/office/drawing/2014/main" id="{5CA79BF8-6D51-24F9-1DCD-28DB8034B4A0}"/>
              </a:ext>
            </a:extLst>
          </p:cNvPr>
          <p:cNvSpPr>
            <a:spLocks noGrp="1"/>
          </p:cNvSpPr>
          <p:nvPr>
            <p:ph idx="1"/>
          </p:nvPr>
        </p:nvSpPr>
        <p:spPr>
          <a:xfrm>
            <a:off x="328502" y="615392"/>
            <a:ext cx="10698963" cy="6245093"/>
          </a:xfrm>
        </p:spPr>
        <p:txBody>
          <a:bodyPr vert="horz" lIns="91440" tIns="45720" rIns="91440" bIns="45720" rtlCol="0" anchor="t">
            <a:noAutofit/>
          </a:bodyPr>
          <a:lstStyle/>
          <a:p>
            <a:endParaRPr lang="en-US" sz="1300" b="1">
              <a:ea typeface="+mn-lt"/>
              <a:cs typeface="+mn-lt"/>
            </a:endParaRPr>
          </a:p>
          <a:p>
            <a:pPr marL="0" indent="0">
              <a:buNone/>
            </a:pPr>
            <a:r>
              <a:rPr lang="en-US" sz="1200" b="1"/>
              <a:t>      Application in Solving Problems - </a:t>
            </a:r>
            <a:endParaRPr lang="en-US" sz="1200" b="1">
              <a:solidFill>
                <a:srgbClr val="D1D5DB"/>
              </a:solidFill>
              <a:ea typeface="+mn-lt"/>
              <a:cs typeface="+mn-lt"/>
            </a:endParaRPr>
          </a:p>
          <a:p>
            <a:r>
              <a:rPr lang="en-US" sz="1200" b="1">
                <a:solidFill>
                  <a:schemeClr val="tx2"/>
                </a:solidFill>
                <a:ea typeface="+mn-lt"/>
                <a:cs typeface="+mn-lt"/>
              </a:rPr>
              <a:t>Adaptability to Other Medical Conditions:</a:t>
            </a:r>
            <a:endParaRPr lang="en-US" b="1">
              <a:solidFill>
                <a:schemeClr val="tx2"/>
              </a:solidFill>
            </a:endParaRPr>
          </a:p>
          <a:p>
            <a:pPr lvl="1"/>
            <a:r>
              <a:rPr lang="en-US" sz="1200" b="0">
                <a:solidFill>
                  <a:schemeClr val="tx2"/>
                </a:solidFill>
                <a:ea typeface="+mn-lt"/>
                <a:cs typeface="+mn-lt"/>
              </a:rPr>
              <a:t>The techniques and insights gained could be adapted to diagnose other medical conditions involving imaging, broadening the scope of AI applications in healthcare.</a:t>
            </a:r>
            <a:endParaRPr lang="en-US" b="0">
              <a:solidFill>
                <a:schemeClr val="tx2"/>
              </a:solidFill>
            </a:endParaRPr>
          </a:p>
          <a:p>
            <a:r>
              <a:rPr lang="en-US" sz="1200" b="1">
                <a:solidFill>
                  <a:schemeClr val="tx2"/>
                </a:solidFill>
                <a:ea typeface="+mn-lt"/>
                <a:cs typeface="+mn-lt"/>
              </a:rPr>
              <a:t>Aiding Medical Professionals:</a:t>
            </a:r>
            <a:endParaRPr lang="en-US" b="1">
              <a:solidFill>
                <a:schemeClr val="tx2"/>
              </a:solidFill>
            </a:endParaRPr>
          </a:p>
          <a:p>
            <a:pPr lvl="1"/>
            <a:r>
              <a:rPr lang="en-US" sz="1200" b="0">
                <a:ea typeface="+mn-lt"/>
                <a:cs typeface="+mn-lt"/>
              </a:rPr>
              <a:t>This model could evolve into a crucial diagnostic tool, assisting healthcare professionals in more accurately identifying cancerous tissues.</a:t>
            </a:r>
            <a:endParaRPr lang="en-US" sz="1200" b="0"/>
          </a:p>
          <a:p>
            <a:pPr marL="0" indent="0">
              <a:buNone/>
            </a:pPr>
            <a:r>
              <a:rPr lang="en-US" sz="1200" b="1">
                <a:solidFill>
                  <a:schemeClr val="tx2"/>
                </a:solidFill>
                <a:latin typeface="Avenir Next LT Pro Light"/>
                <a:ea typeface="+mn-lt"/>
                <a:cs typeface="Arial"/>
              </a:rPr>
              <a:t>      </a:t>
            </a:r>
          </a:p>
          <a:p>
            <a:pPr marL="0" indent="0">
              <a:buNone/>
            </a:pPr>
            <a:r>
              <a:rPr lang="en-US" sz="1200" b="1">
                <a:solidFill>
                  <a:schemeClr val="tx2"/>
                </a:solidFill>
                <a:latin typeface="Avenir Next LT Pro Light"/>
                <a:ea typeface="+mn-lt"/>
                <a:cs typeface="Arial"/>
              </a:rPr>
              <a:t>Limitations - </a:t>
            </a:r>
            <a:endParaRPr lang="en-US">
              <a:solidFill>
                <a:schemeClr val="tx2"/>
              </a:solidFill>
            </a:endParaRPr>
          </a:p>
          <a:p>
            <a:pPr>
              <a:buFont typeface="Arial"/>
              <a:buChar char="•"/>
            </a:pPr>
            <a:r>
              <a:rPr lang="en-US" sz="1200" b="1">
                <a:solidFill>
                  <a:schemeClr val="tx2"/>
                </a:solidFill>
                <a:latin typeface="Avenir Next LT Pro Light"/>
                <a:ea typeface="+mn-lt"/>
                <a:cs typeface="Arial"/>
              </a:rPr>
              <a:t>Cancer Type Specificity:</a:t>
            </a:r>
            <a:endParaRPr lang="en-US" sz="1200">
              <a:solidFill>
                <a:schemeClr val="tx2"/>
              </a:solidFill>
              <a:latin typeface="Avenir Next LT Pro Light"/>
              <a:ea typeface="+mn-lt"/>
              <a:cs typeface="Arial"/>
            </a:endParaRPr>
          </a:p>
          <a:p>
            <a:pPr lvl="1"/>
            <a:r>
              <a:rPr lang="en-US" sz="1200" b="0">
                <a:solidFill>
                  <a:schemeClr val="tx2"/>
                </a:solidFill>
                <a:latin typeface="Avenir Next LT Pro Light"/>
                <a:ea typeface="+mn-lt"/>
                <a:cs typeface="Arial"/>
              </a:rPr>
              <a:t>The model’s current inability to identify specific types of breast cancer is a key limitation, as this information is critical for effective treatment planning.</a:t>
            </a:r>
          </a:p>
          <a:p>
            <a:pPr>
              <a:buFont typeface="Arial"/>
              <a:buChar char="•"/>
            </a:pPr>
            <a:r>
              <a:rPr lang="en-US" sz="1200" b="1">
                <a:solidFill>
                  <a:schemeClr val="tx2"/>
                </a:solidFill>
                <a:latin typeface="Avenir Next LT Pro Light"/>
                <a:ea typeface="+mn-lt"/>
                <a:cs typeface="Arial"/>
              </a:rPr>
              <a:t>Invasive vs. Non-Invasive Cancer Detection:</a:t>
            </a:r>
            <a:endParaRPr lang="en-US" sz="1200">
              <a:solidFill>
                <a:schemeClr val="tx2"/>
              </a:solidFill>
              <a:latin typeface="Avenir Next LT Pro Light"/>
              <a:ea typeface="+mn-lt"/>
              <a:cs typeface="Arial"/>
            </a:endParaRPr>
          </a:p>
          <a:p>
            <a:pPr marL="560070" lvl="1" indent="-285750">
              <a:buFont typeface="Arial,Sans-Serif"/>
              <a:buChar char="•"/>
            </a:pPr>
            <a:r>
              <a:rPr lang="en-US" sz="1200" b="0">
                <a:solidFill>
                  <a:schemeClr val="tx2"/>
                </a:solidFill>
                <a:latin typeface="Avenir Next LT Pro Light"/>
                <a:ea typeface="+mn-lt"/>
                <a:cs typeface="Arial"/>
              </a:rPr>
              <a:t>The inability to distinguish between invasive and non-invasive cancers is a notable limitation, impacting treatment decisions and patient outcomes.</a:t>
            </a:r>
          </a:p>
          <a:p>
            <a:pPr>
              <a:buFont typeface="Arial,Sans-Serif"/>
              <a:buChar char="•"/>
            </a:pPr>
            <a:r>
              <a:rPr lang="en-US" sz="1200" b="1">
                <a:solidFill>
                  <a:schemeClr val="tx2"/>
                </a:solidFill>
                <a:latin typeface="Avenir Next LT Pro Light"/>
                <a:ea typeface="+mn-lt"/>
                <a:cs typeface="Arial"/>
              </a:rPr>
              <a:t>Computational Demands:</a:t>
            </a:r>
            <a:endParaRPr lang="en-US" sz="1200">
              <a:solidFill>
                <a:schemeClr val="tx2"/>
              </a:solidFill>
              <a:latin typeface="Avenir Next LT Pro Light"/>
              <a:ea typeface="+mn-lt"/>
              <a:cs typeface="Arial"/>
            </a:endParaRPr>
          </a:p>
          <a:p>
            <a:pPr marL="560070" lvl="1" indent="-285750">
              <a:buFont typeface="Arial,Sans-Serif"/>
              <a:buChar char="•"/>
            </a:pPr>
            <a:r>
              <a:rPr lang="en-US" sz="1200" b="0">
                <a:solidFill>
                  <a:schemeClr val="tx2"/>
                </a:solidFill>
                <a:latin typeface="Avenir Next LT Pro Light"/>
                <a:ea typeface="+mn-lt"/>
                <a:cs typeface="Arial"/>
              </a:rPr>
              <a:t>The high computational requirements of the model could limit its practical use, especially in resource-constrained clinical settings.</a:t>
            </a:r>
            <a:endParaRPr lang="en-US">
              <a:solidFill>
                <a:schemeClr val="tx2"/>
              </a:solidFill>
              <a:latin typeface="Avenir Next LT Pro Light"/>
            </a:endParaRPr>
          </a:p>
          <a:p>
            <a:endParaRPr lang="en-US" sz="1200">
              <a:solidFill>
                <a:srgbClr val="D1D5DB"/>
              </a:solidFill>
              <a:ea typeface="+mn-lt"/>
              <a:cs typeface="+mn-lt"/>
            </a:endParaRPr>
          </a:p>
        </p:txBody>
      </p:sp>
    </p:spTree>
    <p:extLst>
      <p:ext uri="{BB962C8B-B14F-4D97-AF65-F5344CB8AC3E}">
        <p14:creationId xmlns:p14="http://schemas.microsoft.com/office/powerpoint/2010/main" val="425303363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BE05F10-8C7C-C0C8-8CA6-7277DE21EA78}"/>
              </a:ext>
            </a:extLst>
          </p:cNvPr>
          <p:cNvSpPr>
            <a:spLocks noGrp="1"/>
          </p:cNvSpPr>
          <p:nvPr>
            <p:ph type="title"/>
          </p:nvPr>
        </p:nvSpPr>
        <p:spPr>
          <a:xfrm>
            <a:off x="827741" y="129227"/>
            <a:ext cx="9950103" cy="627320"/>
          </a:xfrm>
        </p:spPr>
        <p:txBody>
          <a:bodyPr/>
          <a:lstStyle/>
          <a:p>
            <a:r>
              <a:rPr lang="en-US">
                <a:ea typeface="+mj-lt"/>
                <a:cs typeface="+mj-lt"/>
              </a:rPr>
              <a:t>Broader Impact and Future Direction</a:t>
            </a:r>
            <a:endParaRPr lang="en-US"/>
          </a:p>
        </p:txBody>
      </p:sp>
      <p:sp>
        <p:nvSpPr>
          <p:cNvPr id="3" name="Content Placeholder 2">
            <a:extLst>
              <a:ext uri="{FF2B5EF4-FFF2-40B4-BE49-F238E27FC236}">
                <a16:creationId xmlns:a16="http://schemas.microsoft.com/office/drawing/2014/main" id="{BC106E3E-CFFE-DBF9-45EF-5A7A6A926542}"/>
              </a:ext>
            </a:extLst>
          </p:cNvPr>
          <p:cNvSpPr>
            <a:spLocks noGrp="1"/>
          </p:cNvSpPr>
          <p:nvPr>
            <p:ph idx="1"/>
          </p:nvPr>
        </p:nvSpPr>
        <p:spPr>
          <a:xfrm>
            <a:off x="328502" y="615392"/>
            <a:ext cx="10698963" cy="6245093"/>
          </a:xfrm>
        </p:spPr>
        <p:txBody>
          <a:bodyPr vert="horz" lIns="91440" tIns="45720" rIns="91440" bIns="45720" rtlCol="0" anchor="t">
            <a:noAutofit/>
          </a:bodyPr>
          <a:lstStyle/>
          <a:p>
            <a:endParaRPr lang="en-US" sz="1300" b="1" dirty="0">
              <a:ea typeface="+mn-lt"/>
              <a:cs typeface="+mn-lt"/>
            </a:endParaRPr>
          </a:p>
          <a:p>
            <a:r>
              <a:rPr lang="en-US" sz="1300" b="1" dirty="0">
                <a:ea typeface="+mn-lt"/>
                <a:cs typeface="+mn-lt"/>
              </a:rPr>
              <a:t>Computational Challenges:</a:t>
            </a:r>
            <a:endParaRPr lang="en-US" dirty="0"/>
          </a:p>
          <a:p>
            <a:r>
              <a:rPr lang="en-US" sz="1300" b="1" dirty="0">
                <a:ea typeface="+mn-lt"/>
                <a:cs typeface="+mn-lt"/>
              </a:rPr>
              <a:t>Resource Intensity:</a:t>
            </a:r>
            <a:r>
              <a:rPr lang="en-US" sz="1300" dirty="0">
                <a:ea typeface="+mn-lt"/>
                <a:cs typeface="+mn-lt"/>
              </a:rPr>
              <a:t> The computational complexity and the need for substantial resources limit the model's accessibility, particularly in resource-limited settings.</a:t>
            </a:r>
            <a:endParaRPr lang="en-US" dirty="0">
              <a:ea typeface="+mn-lt"/>
              <a:cs typeface="+mn-lt"/>
            </a:endParaRPr>
          </a:p>
          <a:p>
            <a:r>
              <a:rPr lang="en-US" sz="1300" b="1" dirty="0">
                <a:ea typeface="+mn-lt"/>
                <a:cs typeface="+mn-lt"/>
              </a:rPr>
              <a:t>Data Dependency:</a:t>
            </a:r>
            <a:r>
              <a:rPr lang="en-US" sz="1300" dirty="0">
                <a:ea typeface="+mn-lt"/>
                <a:cs typeface="+mn-lt"/>
              </a:rPr>
              <a:t> Effective performance relies on large, diverse datasets, which can be challenging to compile.</a:t>
            </a:r>
            <a:endParaRPr lang="en-US" dirty="0">
              <a:ea typeface="+mn-lt"/>
              <a:cs typeface="+mn-lt"/>
            </a:endParaRPr>
          </a:p>
          <a:p>
            <a:endParaRPr lang="en-US" sz="1300" b="1" dirty="0">
              <a:ea typeface="+mn-lt"/>
              <a:cs typeface="+mn-lt"/>
            </a:endParaRPr>
          </a:p>
          <a:p>
            <a:r>
              <a:rPr lang="en-US" sz="1300" b="1" dirty="0">
                <a:ea typeface="+mn-lt"/>
                <a:cs typeface="+mn-lt"/>
              </a:rPr>
              <a:t>Areas for Future Improvement:</a:t>
            </a:r>
            <a:endParaRPr lang="en-US" b="1" dirty="0"/>
          </a:p>
          <a:p>
            <a:r>
              <a:rPr lang="en-US" sz="1300" b="1" dirty="0">
                <a:ea typeface="+mn-lt"/>
                <a:cs typeface="+mn-lt"/>
              </a:rPr>
              <a:t>Enhancing Cancer Type and Stage Identification: </a:t>
            </a:r>
            <a:r>
              <a:rPr lang="en-US" sz="1300" dirty="0">
                <a:ea typeface="+mn-lt"/>
                <a:cs typeface="+mn-lt"/>
              </a:rPr>
              <a:t>Future work can focus on refining the model to identify specific types and stages of breast cancer.</a:t>
            </a:r>
            <a:endParaRPr lang="en-US" dirty="0">
              <a:ea typeface="+mn-lt"/>
              <a:cs typeface="+mn-lt"/>
            </a:endParaRPr>
          </a:p>
          <a:p>
            <a:r>
              <a:rPr lang="en-US" sz="1300" b="1" dirty="0">
                <a:ea typeface="+mn-lt"/>
                <a:cs typeface="+mn-lt"/>
              </a:rPr>
              <a:t>Addressing Computational Efficiency: </a:t>
            </a:r>
            <a:r>
              <a:rPr lang="en-US" sz="1300" dirty="0">
                <a:ea typeface="+mn-lt"/>
                <a:cs typeface="+mn-lt"/>
              </a:rPr>
              <a:t>Research should continue to make the model more accessible and feasible in various healthcare settings.</a:t>
            </a:r>
            <a:endParaRPr lang="en-US" dirty="0">
              <a:ea typeface="+mn-lt"/>
              <a:cs typeface="+mn-lt"/>
            </a:endParaRPr>
          </a:p>
          <a:p>
            <a:r>
              <a:rPr lang="en-US" sz="1300" b="1" dirty="0">
                <a:ea typeface="+mn-lt"/>
                <a:cs typeface="+mn-lt"/>
              </a:rPr>
              <a:t>Expanding Dataset Diversity:</a:t>
            </a:r>
            <a:r>
              <a:rPr lang="en-US" sz="1300" dirty="0">
                <a:ea typeface="+mn-lt"/>
                <a:cs typeface="+mn-lt"/>
              </a:rPr>
              <a:t> Efforts should be made to include more diverse datasets, enhancing the model's accuracy and applicability across different populations.</a:t>
            </a:r>
            <a:endParaRPr lang="en-US" dirty="0"/>
          </a:p>
          <a:p>
            <a:r>
              <a:rPr lang="en-US" sz="1300" b="1" dirty="0">
                <a:ea typeface="+mn-lt"/>
                <a:cs typeface="+mn-lt"/>
              </a:rPr>
              <a:t>Conclusion: </a:t>
            </a:r>
            <a:r>
              <a:rPr lang="en-US" sz="1300" dirty="0">
                <a:ea typeface="+mn-lt"/>
                <a:cs typeface="+mn-lt"/>
              </a:rPr>
              <a:t>Paving the Way for Advanced Detection.</a:t>
            </a:r>
            <a:endParaRPr lang="en-US" dirty="0">
              <a:ea typeface="+mn-lt"/>
              <a:cs typeface="+mn-lt"/>
            </a:endParaRPr>
          </a:p>
          <a:p>
            <a:r>
              <a:rPr lang="en-US" sz="1300" b="1" dirty="0">
                <a:ea typeface="+mn-lt"/>
                <a:cs typeface="+mn-lt"/>
              </a:rPr>
              <a:t>This project not only advances breast cancer screening but also sets the stage for transformative changes in medical diagnostics, encouraging further exploration and improvement in the field.</a:t>
            </a:r>
            <a:endParaRPr lang="en-US" b="1" dirty="0">
              <a:ea typeface="+mn-lt"/>
              <a:cs typeface="+mn-lt"/>
            </a:endParaRPr>
          </a:p>
          <a:p>
            <a:endParaRPr lang="en-US" sz="1300" dirty="0">
              <a:ea typeface="+mn-lt"/>
              <a:cs typeface="+mn-lt"/>
            </a:endParaRPr>
          </a:p>
        </p:txBody>
      </p:sp>
    </p:spTree>
    <p:extLst>
      <p:ext uri="{BB962C8B-B14F-4D97-AF65-F5344CB8AC3E}">
        <p14:creationId xmlns:p14="http://schemas.microsoft.com/office/powerpoint/2010/main" val="198693536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48C4E9-AF62-FB80-7F4B-FED63D63BDF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C46515FC-B208-840A-5231-7A000E56E272}"/>
              </a:ext>
            </a:extLst>
          </p:cNvPr>
          <p:cNvSpPr>
            <a:spLocks noGrp="1"/>
          </p:cNvSpPr>
          <p:nvPr>
            <p:ph idx="1"/>
          </p:nvPr>
        </p:nvSpPr>
        <p:spPr/>
        <p:txBody>
          <a:bodyPr>
            <a:normAutofit/>
          </a:bodyPr>
          <a:lstStyle/>
          <a:p>
            <a:pPr marL="0" indent="0">
              <a:buNone/>
            </a:pPr>
            <a:r>
              <a:rPr lang="en-US" sz="9600" b="1" dirty="0"/>
              <a:t>Thank you</a:t>
            </a:r>
          </a:p>
        </p:txBody>
      </p:sp>
    </p:spTree>
    <p:extLst>
      <p:ext uri="{BB962C8B-B14F-4D97-AF65-F5344CB8AC3E}">
        <p14:creationId xmlns:p14="http://schemas.microsoft.com/office/powerpoint/2010/main" val="4119403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F7564-13B4-89D8-6443-5244E949BA49}"/>
              </a:ext>
            </a:extLst>
          </p:cNvPr>
          <p:cNvSpPr>
            <a:spLocks noGrp="1"/>
          </p:cNvSpPr>
          <p:nvPr>
            <p:ph type="title"/>
          </p:nvPr>
        </p:nvSpPr>
        <p:spPr>
          <a:xfrm>
            <a:off x="748916" y="-54703"/>
            <a:ext cx="5874302" cy="1152651"/>
          </a:xfrm>
        </p:spPr>
        <p:txBody>
          <a:bodyPr>
            <a:normAutofit/>
          </a:bodyPr>
          <a:lstStyle/>
          <a:p>
            <a:r>
              <a:rPr lang="en-US"/>
              <a:t>PROBLEM STATEMENT</a:t>
            </a:r>
          </a:p>
        </p:txBody>
      </p:sp>
      <p:sp>
        <p:nvSpPr>
          <p:cNvPr id="3" name="Content Placeholder 2">
            <a:extLst>
              <a:ext uri="{FF2B5EF4-FFF2-40B4-BE49-F238E27FC236}">
                <a16:creationId xmlns:a16="http://schemas.microsoft.com/office/drawing/2014/main" id="{17C34ACD-2A88-3631-1F8A-CF72B02EAF5E}"/>
              </a:ext>
            </a:extLst>
          </p:cNvPr>
          <p:cNvSpPr>
            <a:spLocks noGrp="1"/>
          </p:cNvSpPr>
          <p:nvPr>
            <p:ph idx="1"/>
          </p:nvPr>
        </p:nvSpPr>
        <p:spPr>
          <a:xfrm>
            <a:off x="420468" y="1363144"/>
            <a:ext cx="6045095" cy="5129479"/>
          </a:xfrm>
        </p:spPr>
        <p:txBody>
          <a:bodyPr vert="horz" lIns="91440" tIns="45720" rIns="91440" bIns="45720" rtlCol="0" anchor="t">
            <a:normAutofit/>
          </a:bodyPr>
          <a:lstStyle/>
          <a:p>
            <a:pPr marL="0" indent="0">
              <a:buNone/>
            </a:pPr>
            <a:r>
              <a:rPr lang="en-US" sz="1600" b="1">
                <a:ea typeface="+mn-lt"/>
                <a:cs typeface="+mn-lt"/>
              </a:rPr>
              <a:t>Breast Cancer Detection: A Critical Challenge:</a:t>
            </a:r>
            <a:endParaRPr lang="en-US" sz="1600" b="1"/>
          </a:p>
          <a:p>
            <a:r>
              <a:rPr lang="en-US" sz="1600" b="1">
                <a:ea typeface="+mn-lt"/>
                <a:cs typeface="+mn-lt"/>
              </a:rPr>
              <a:t>Problem Overview:</a:t>
            </a:r>
            <a:r>
              <a:rPr lang="en-US" sz="1600">
                <a:ea typeface="+mn-lt"/>
                <a:cs typeface="+mn-lt"/>
              </a:rPr>
              <a:t> The project addresses the challenge of detecting breast cancer, a significant health issue among women globally.</a:t>
            </a:r>
            <a:endParaRPr lang="en-US" sz="1600"/>
          </a:p>
          <a:p>
            <a:r>
              <a:rPr lang="en-US" sz="1600" b="1">
                <a:ea typeface="+mn-lt"/>
                <a:cs typeface="+mn-lt"/>
              </a:rPr>
              <a:t>Current Limitations:</a:t>
            </a:r>
            <a:r>
              <a:rPr lang="en-US" sz="1600">
                <a:ea typeface="+mn-lt"/>
                <a:cs typeface="+mn-lt"/>
              </a:rPr>
              <a:t> Traditional neural networks, while vital for cancer screening, faces difficulties in accurately detecting cancerous changes, especially in dense breast tissue.</a:t>
            </a:r>
            <a:endParaRPr lang="en-US" sz="1600"/>
          </a:p>
          <a:p>
            <a:pPr marL="0" indent="0">
              <a:buNone/>
            </a:pPr>
            <a:r>
              <a:rPr lang="en-US" sz="1600" b="1">
                <a:ea typeface="+mn-lt"/>
                <a:cs typeface="+mn-lt"/>
              </a:rPr>
              <a:t>Motivation for a New Approach:</a:t>
            </a:r>
            <a:endParaRPr lang="en-US" sz="1600" b="1"/>
          </a:p>
          <a:p>
            <a:r>
              <a:rPr lang="en-US" sz="1600" b="1">
                <a:ea typeface="+mn-lt"/>
                <a:cs typeface="+mn-lt"/>
              </a:rPr>
              <a:t>Need for Innovation</a:t>
            </a:r>
            <a:r>
              <a:rPr lang="en-US" sz="1600">
                <a:ea typeface="+mn-lt"/>
                <a:cs typeface="+mn-lt"/>
              </a:rPr>
              <a:t>: There is a compelling need for more accurate and efficient detection methods with unlabeled data.</a:t>
            </a:r>
            <a:endParaRPr lang="en-US" sz="1600"/>
          </a:p>
          <a:p>
            <a:pPr>
              <a:lnSpc>
                <a:spcPct val="110000"/>
              </a:lnSpc>
            </a:pPr>
            <a:r>
              <a:rPr lang="en-US" sz="1600" b="1">
                <a:ea typeface="+mn-lt"/>
                <a:cs typeface="+mn-lt"/>
              </a:rPr>
              <a:t>Project Motivation:</a:t>
            </a:r>
            <a:r>
              <a:rPr lang="en-US" sz="1600">
                <a:ea typeface="+mn-lt"/>
                <a:cs typeface="+mn-lt"/>
              </a:rPr>
              <a:t> To overcome the limitations of traditional methods and improve early detection, which is crucial for effective treatment.</a:t>
            </a:r>
            <a:endParaRPr lang="en-US" sz="1600"/>
          </a:p>
        </p:txBody>
      </p:sp>
      <p:sp>
        <p:nvSpPr>
          <p:cNvPr id="26" name="Freeform: Shape 25">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close up of a breast&#10;&#10;Description automatically generated">
            <a:extLst>
              <a:ext uri="{FF2B5EF4-FFF2-40B4-BE49-F238E27FC236}">
                <a16:creationId xmlns:a16="http://schemas.microsoft.com/office/drawing/2014/main" id="{0F8CA285-646B-91D7-0F58-349D6CBAC3F5}"/>
              </a:ext>
            </a:extLst>
          </p:cNvPr>
          <p:cNvPicPr>
            <a:picLocks noChangeAspect="1"/>
          </p:cNvPicPr>
          <p:nvPr/>
        </p:nvPicPr>
        <p:blipFill>
          <a:blip r:embed="rId5"/>
          <a:stretch>
            <a:fillRect/>
          </a:stretch>
        </p:blipFill>
        <p:spPr>
          <a:xfrm>
            <a:off x="6984171" y="779388"/>
            <a:ext cx="3980551" cy="5220395"/>
          </a:xfrm>
          <a:prstGeom prst="rect">
            <a:avLst/>
          </a:prstGeom>
        </p:spPr>
      </p:pic>
      <p:pic>
        <p:nvPicPr>
          <p:cNvPr id="17" name="Video 16">
            <a:hlinkClick r:id="" action="ppaction://media"/>
            <a:extLst>
              <a:ext uri="{FF2B5EF4-FFF2-40B4-BE49-F238E27FC236}">
                <a16:creationId xmlns:a16="http://schemas.microsoft.com/office/drawing/2014/main" id="{E7D2E7AA-945B-BB6C-8BD4-4C119494C243}"/>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141422425"/>
      </p:ext>
    </p:extLst>
  </p:cSld>
  <p:clrMapOvr>
    <a:masterClrMapping/>
  </p:clrMapOvr>
  <mc:AlternateContent xmlns:mc="http://schemas.openxmlformats.org/markup-compatibility/2006">
    <mc:Choice xmlns:p14="http://schemas.microsoft.com/office/powerpoint/2010/main" Requires="p14">
      <p:transition spd="slow" p14:dur="2000" advTm="37357"/>
    </mc:Choice>
    <mc:Fallback>
      <p:transition spd="slow" advTm="3735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7"/>
                </p:tgtEl>
              </p:cMediaNode>
            </p:vide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F7564-13B4-89D8-6443-5244E949BA49}"/>
              </a:ext>
            </a:extLst>
          </p:cNvPr>
          <p:cNvSpPr>
            <a:spLocks noGrp="1"/>
          </p:cNvSpPr>
          <p:nvPr>
            <p:ph type="title"/>
          </p:nvPr>
        </p:nvSpPr>
        <p:spPr>
          <a:xfrm>
            <a:off x="748916" y="-54703"/>
            <a:ext cx="5874302" cy="1152651"/>
          </a:xfrm>
        </p:spPr>
        <p:txBody>
          <a:bodyPr>
            <a:normAutofit/>
          </a:bodyPr>
          <a:lstStyle/>
          <a:p>
            <a:r>
              <a:rPr lang="en-US"/>
              <a:t>PROBLEM STATEMENT</a:t>
            </a:r>
          </a:p>
        </p:txBody>
      </p:sp>
      <p:sp>
        <p:nvSpPr>
          <p:cNvPr id="3" name="Content Placeholder 2">
            <a:extLst>
              <a:ext uri="{FF2B5EF4-FFF2-40B4-BE49-F238E27FC236}">
                <a16:creationId xmlns:a16="http://schemas.microsoft.com/office/drawing/2014/main" id="{17C34ACD-2A88-3631-1F8A-CF72B02EAF5E}"/>
              </a:ext>
            </a:extLst>
          </p:cNvPr>
          <p:cNvSpPr>
            <a:spLocks noGrp="1"/>
          </p:cNvSpPr>
          <p:nvPr>
            <p:ph idx="1"/>
          </p:nvPr>
        </p:nvSpPr>
        <p:spPr>
          <a:xfrm>
            <a:off x="420468" y="1363144"/>
            <a:ext cx="6045095" cy="5129479"/>
          </a:xfrm>
        </p:spPr>
        <p:txBody>
          <a:bodyPr vert="horz" lIns="91440" tIns="45720" rIns="91440" bIns="45720" rtlCol="0" anchor="t">
            <a:normAutofit fontScale="92500"/>
          </a:bodyPr>
          <a:lstStyle/>
          <a:p>
            <a:pPr>
              <a:buNone/>
            </a:pPr>
            <a:r>
              <a:rPr lang="en-US" sz="1600" b="1">
                <a:ea typeface="+mn-lt"/>
                <a:cs typeface="+mn-lt"/>
              </a:rPr>
              <a:t>Introducing DDPM: A </a:t>
            </a:r>
            <a:r>
              <a:rPr lang="en-US" sz="1600" b="1">
                <a:solidFill>
                  <a:srgbClr val="000000"/>
                </a:solidFill>
                <a:ea typeface="+mn-lt"/>
                <a:cs typeface="+mn-lt"/>
              </a:rPr>
              <a:t>Novel Approach</a:t>
            </a:r>
            <a:endParaRPr lang="en-US" b="1">
              <a:solidFill>
                <a:srgbClr val="000000"/>
              </a:solidFill>
              <a:ea typeface="+mn-lt"/>
              <a:cs typeface="+mn-lt"/>
            </a:endParaRPr>
          </a:p>
          <a:p>
            <a:pPr>
              <a:buNone/>
            </a:pPr>
            <a:r>
              <a:rPr lang="en-US" sz="1600" b="1">
                <a:solidFill>
                  <a:srgbClr val="000000"/>
                </a:solidFill>
                <a:ea typeface="+mn-lt"/>
                <a:cs typeface="+mn-lt"/>
              </a:rPr>
              <a:t>Innovation: </a:t>
            </a:r>
            <a:r>
              <a:rPr lang="en-US" sz="1600">
                <a:solidFill>
                  <a:srgbClr val="000000"/>
                </a:solidFill>
                <a:ea typeface="+mn-lt"/>
                <a:cs typeface="+mn-lt"/>
              </a:rPr>
              <a:t>Application of the Denoising Diffusion Probabilistic Model (DDPM), a cutting-edge deep learning technique.</a:t>
            </a:r>
            <a:endParaRPr lang="en-US">
              <a:ea typeface="+mn-lt"/>
              <a:cs typeface="+mn-lt"/>
            </a:endParaRPr>
          </a:p>
          <a:p>
            <a:pPr>
              <a:buNone/>
            </a:pPr>
            <a:r>
              <a:rPr lang="en-US" sz="1600" b="1">
                <a:solidFill>
                  <a:srgbClr val="000000"/>
                </a:solidFill>
                <a:ea typeface="+mn-lt"/>
                <a:cs typeface="+mn-lt"/>
              </a:rPr>
              <a:t>How DDPM Differs</a:t>
            </a:r>
            <a:r>
              <a:rPr lang="en-US" sz="1600">
                <a:solidFill>
                  <a:srgbClr val="000000"/>
                </a:solidFill>
                <a:ea typeface="+mn-lt"/>
                <a:cs typeface="+mn-lt"/>
              </a:rPr>
              <a:t>: Unlike traditional methods, the novel DDPM employs probabilistic modeling to identify subtle anomalies in mammographic images.</a:t>
            </a:r>
            <a:endParaRPr lang="en-US"/>
          </a:p>
          <a:p>
            <a:pPr>
              <a:buNone/>
            </a:pPr>
            <a:r>
              <a:rPr lang="en-US" sz="1600" b="1">
                <a:solidFill>
                  <a:srgbClr val="000000"/>
                </a:solidFill>
                <a:ea typeface="+mn-lt"/>
                <a:cs typeface="+mn-lt"/>
              </a:rPr>
              <a:t>Input/Output of the Problem:</a:t>
            </a:r>
            <a:endParaRPr lang="en-US" b="1"/>
          </a:p>
          <a:p>
            <a:pPr>
              <a:buNone/>
            </a:pPr>
            <a:r>
              <a:rPr lang="en-US" sz="1600" b="1">
                <a:solidFill>
                  <a:srgbClr val="000000"/>
                </a:solidFill>
                <a:ea typeface="+mn-lt"/>
                <a:cs typeface="+mn-lt"/>
              </a:rPr>
              <a:t>Input: </a:t>
            </a:r>
            <a:r>
              <a:rPr lang="en-US" sz="1600">
                <a:solidFill>
                  <a:srgbClr val="000000"/>
                </a:solidFill>
                <a:ea typeface="+mn-lt"/>
                <a:cs typeface="+mn-lt"/>
              </a:rPr>
              <a:t>The inculcation of  DDPM to a substantial dataset consisting of 54,701 mammogram images, </a:t>
            </a:r>
            <a:r>
              <a:rPr lang="en-US" sz="1600">
                <a:ea typeface="+mn-lt"/>
                <a:cs typeface="+mn-lt"/>
              </a:rPr>
              <a:t>focusing on </a:t>
            </a:r>
            <a:r>
              <a:rPr lang="en-US" sz="1600">
                <a:solidFill>
                  <a:srgbClr val="000000"/>
                </a:solidFill>
                <a:ea typeface="+mn-lt"/>
                <a:cs typeface="+mn-lt"/>
              </a:rPr>
              <a:t>detecting cancerous changes in breast tissue without human intervention.</a:t>
            </a:r>
            <a:endParaRPr lang="en-US">
              <a:ea typeface="+mn-lt"/>
              <a:cs typeface="+mn-lt"/>
            </a:endParaRPr>
          </a:p>
          <a:p>
            <a:pPr>
              <a:buNone/>
            </a:pPr>
            <a:r>
              <a:rPr lang="en-US" sz="1600" b="1">
                <a:solidFill>
                  <a:srgbClr val="000000"/>
                </a:solidFill>
                <a:ea typeface="+mn-lt"/>
                <a:cs typeface="+mn-lt"/>
              </a:rPr>
              <a:t>Output</a:t>
            </a:r>
            <a:r>
              <a:rPr lang="en-US" sz="1600">
                <a:solidFill>
                  <a:srgbClr val="000000"/>
                </a:solidFill>
                <a:ea typeface="+mn-lt"/>
                <a:cs typeface="+mn-lt"/>
              </a:rPr>
              <a:t>: In our evaluation, the model displayed an impressive capability, accurately classifying up to 91% of cancerous breast images in the dataset. Expected improvement in both sensitivity and specificity in breast cancer detection compared to traditional models, leading to more reliable and efficient screening.</a:t>
            </a:r>
            <a:endParaRPr lang="en-US" sz="1600">
              <a:ea typeface="+mn-lt"/>
              <a:cs typeface="+mn-lt"/>
            </a:endParaRPr>
          </a:p>
          <a:p>
            <a:pPr>
              <a:buNone/>
            </a:pPr>
            <a:endParaRPr lang="en-US" sz="1600" b="1">
              <a:ea typeface="+mn-lt"/>
              <a:cs typeface="+mn-lt"/>
            </a:endParaRPr>
          </a:p>
        </p:txBody>
      </p:sp>
      <p:sp>
        <p:nvSpPr>
          <p:cNvPr id="26" name="Freeform: Shape 25">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4" name="Picture 3" descr="A close up of a breast&#10;&#10;Description automatically generated">
            <a:extLst>
              <a:ext uri="{FF2B5EF4-FFF2-40B4-BE49-F238E27FC236}">
                <a16:creationId xmlns:a16="http://schemas.microsoft.com/office/drawing/2014/main" id="{0F8CA285-646B-91D7-0F58-349D6CBAC3F5}"/>
              </a:ext>
            </a:extLst>
          </p:cNvPr>
          <p:cNvPicPr>
            <a:picLocks noChangeAspect="1"/>
          </p:cNvPicPr>
          <p:nvPr/>
        </p:nvPicPr>
        <p:blipFill>
          <a:blip r:embed="rId5"/>
          <a:stretch>
            <a:fillRect/>
          </a:stretch>
        </p:blipFill>
        <p:spPr>
          <a:xfrm>
            <a:off x="7338895" y="923905"/>
            <a:ext cx="3980551" cy="5220395"/>
          </a:xfrm>
          <a:prstGeom prst="rect">
            <a:avLst/>
          </a:prstGeom>
        </p:spPr>
      </p:pic>
      <p:pic>
        <p:nvPicPr>
          <p:cNvPr id="16" name="Video 15">
            <a:hlinkClick r:id="" action="ppaction://media"/>
            <a:extLst>
              <a:ext uri="{FF2B5EF4-FFF2-40B4-BE49-F238E27FC236}">
                <a16:creationId xmlns:a16="http://schemas.microsoft.com/office/drawing/2014/main" id="{67AC3511-F830-2AB9-72B6-46E3C8E9E8FB}"/>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28858" y="4702673"/>
            <a:ext cx="2057400" cy="2057400"/>
          </a:xfrm>
          <a:prstGeom prst="ellipse">
            <a:avLst/>
          </a:prstGeom>
        </p:spPr>
      </p:pic>
    </p:spTree>
    <p:extLst>
      <p:ext uri="{BB962C8B-B14F-4D97-AF65-F5344CB8AC3E}">
        <p14:creationId xmlns:p14="http://schemas.microsoft.com/office/powerpoint/2010/main" val="703689470"/>
      </p:ext>
    </p:extLst>
  </p:cSld>
  <p:clrMapOvr>
    <a:masterClrMapping/>
  </p:clrMapOvr>
  <mc:AlternateContent xmlns:mc="http://schemas.openxmlformats.org/markup-compatibility/2006">
    <mc:Choice xmlns:p14="http://schemas.microsoft.com/office/powerpoint/2010/main" Requires="p14">
      <p:transition spd="slow" p14:dur="2000" advTm="29069"/>
    </mc:Choice>
    <mc:Fallback>
      <p:transition spd="slow" advTm="2906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6"/>
                </p:tgtEl>
              </p:cMediaNode>
            </p:vide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6"/>
                                        </p:tgtEl>
                                      </p:cBhvr>
                                    </p:cmd>
                                  </p:childTnLst>
                                </p:cTn>
                              </p:par>
                            </p:childTnLst>
                          </p:cTn>
                        </p:par>
                      </p:childTnLst>
                    </p:cTn>
                  </p:par>
                </p:childTnLst>
              </p:cTn>
              <p:nextCondLst>
                <p:cond evt="onClick" delay="0">
                  <p:tgtEl>
                    <p:spTgt spid="16"/>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F825300-2FF4-E3AB-5CF4-8D32D1D96340}"/>
            </a:ext>
          </a:extLst>
        </p:cNvPr>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73209868-11EE-B1D7-7674-9845B743BE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AFA480B-7E6A-96F7-DCA4-329D5D5935B4}"/>
              </a:ext>
            </a:extLst>
          </p:cNvPr>
          <p:cNvSpPr>
            <a:spLocks noGrp="1"/>
          </p:cNvSpPr>
          <p:nvPr>
            <p:ph type="title"/>
          </p:nvPr>
        </p:nvSpPr>
        <p:spPr>
          <a:xfrm>
            <a:off x="945985" y="-461979"/>
            <a:ext cx="5874302" cy="1152651"/>
          </a:xfrm>
        </p:spPr>
        <p:txBody>
          <a:bodyPr>
            <a:normAutofit/>
          </a:bodyPr>
          <a:lstStyle/>
          <a:p>
            <a:r>
              <a:rPr lang="en-US">
                <a:ea typeface="+mj-lt"/>
                <a:cs typeface="+mj-lt"/>
              </a:rPr>
              <a:t>Technical Challenges:</a:t>
            </a:r>
            <a:endParaRPr lang="en-US"/>
          </a:p>
        </p:txBody>
      </p:sp>
      <p:sp>
        <p:nvSpPr>
          <p:cNvPr id="3" name="Content Placeholder 2">
            <a:extLst>
              <a:ext uri="{FF2B5EF4-FFF2-40B4-BE49-F238E27FC236}">
                <a16:creationId xmlns:a16="http://schemas.microsoft.com/office/drawing/2014/main" id="{22A2DD17-2443-AEC5-EE1C-72778C2D6C1C}"/>
              </a:ext>
            </a:extLst>
          </p:cNvPr>
          <p:cNvSpPr>
            <a:spLocks noGrp="1"/>
          </p:cNvSpPr>
          <p:nvPr>
            <p:ph idx="1"/>
          </p:nvPr>
        </p:nvSpPr>
        <p:spPr>
          <a:xfrm>
            <a:off x="249675" y="869277"/>
            <a:ext cx="10627845" cy="5597070"/>
          </a:xfrm>
        </p:spPr>
        <p:txBody>
          <a:bodyPr vert="horz" lIns="91440" tIns="45720" rIns="91440" bIns="45720" rtlCol="0" anchor="t">
            <a:noAutofit/>
          </a:bodyPr>
          <a:lstStyle/>
          <a:p>
            <a:pPr>
              <a:buNone/>
            </a:pPr>
            <a:r>
              <a:rPr lang="en-US" sz="1500" b="1">
                <a:ea typeface="+mn-lt"/>
                <a:cs typeface="+mn-lt"/>
              </a:rPr>
              <a:t>Innovative Modeling Technique:</a:t>
            </a:r>
            <a:r>
              <a:rPr lang="en-US" sz="1500">
                <a:ea typeface="+mn-lt"/>
                <a:cs typeface="+mn-lt"/>
              </a:rPr>
              <a:t> DDPM represents a novel approach in machine learning, using a unique method of incrementally adding and then removing noise from images. This technique is fundamentally different from traditional models like CNNs and requires the model to precisely distinguish subtle cancer indicators from noise.</a:t>
            </a:r>
            <a:endParaRPr lang="en-US" sz="1500"/>
          </a:p>
          <a:p>
            <a:pPr>
              <a:buNone/>
            </a:pPr>
            <a:r>
              <a:rPr lang="en-US" sz="1500" b="1">
                <a:ea typeface="+mn-lt"/>
                <a:cs typeface="+mn-lt"/>
              </a:rPr>
              <a:t>Handling Complex Medical Data: </a:t>
            </a:r>
            <a:r>
              <a:rPr lang="en-US" sz="1500">
                <a:ea typeface="+mn-lt"/>
                <a:cs typeface="+mn-lt"/>
              </a:rPr>
              <a:t>Mammograms are inherently complex, and the DDPM's task is to identify minute anomalies indicative of cancer in these images. Its novel approach needs to be highly sensitive and accurate for effective detection.</a:t>
            </a:r>
          </a:p>
          <a:p>
            <a:pPr>
              <a:buNone/>
            </a:pPr>
            <a:r>
              <a:rPr lang="en-US" sz="1500" b="1">
                <a:ea typeface="+mn-lt"/>
                <a:cs typeface="+mn-lt"/>
              </a:rPr>
              <a:t>Computational Demands:</a:t>
            </a:r>
            <a:r>
              <a:rPr lang="en-US" sz="1500">
                <a:ea typeface="+mn-lt"/>
                <a:cs typeface="+mn-lt"/>
              </a:rPr>
              <a:t> The innovative nature of DDPM brings high computational demands. Its process of noise manipulation is resource-intensive, posing a challenge in terms of implementation and scalability, especially in clinical settings.</a:t>
            </a:r>
          </a:p>
          <a:p>
            <a:pPr>
              <a:buNone/>
            </a:pPr>
            <a:r>
              <a:rPr lang="en-US" sz="1500" b="1">
                <a:ea typeface="+mn-lt"/>
                <a:cs typeface="+mn-lt"/>
              </a:rPr>
              <a:t>Data Preprocessing and Management:</a:t>
            </a:r>
            <a:r>
              <a:rPr lang="en-US" sz="1500">
                <a:ea typeface="+mn-lt"/>
                <a:cs typeface="+mn-lt"/>
              </a:rPr>
              <a:t> The project involved handling a large dataset (100GB), necessitating significant preprocessing efforts. Innovatively, it used a custom-trained YOLOv5 model for ROI extraction, resizing, and format conversion, which is a unique approach in data management for medical imaging.</a:t>
            </a:r>
            <a:endParaRPr lang="en-US" sz="1500"/>
          </a:p>
          <a:p>
            <a:pPr>
              <a:buNone/>
            </a:pPr>
            <a:r>
              <a:rPr lang="en-US" sz="1500" b="1">
                <a:ea typeface="+mn-lt"/>
                <a:cs typeface="+mn-lt"/>
              </a:rPr>
              <a:t>Reduced Dependency on Labeled Data:</a:t>
            </a:r>
            <a:r>
              <a:rPr lang="en-US" sz="1500">
                <a:ea typeface="+mn-lt"/>
                <a:cs typeface="+mn-lt"/>
              </a:rPr>
              <a:t> One of the novel aspects of DDPM is its unsupervised learning nature, which reduces reliance on extensively labeled datasets—a common challenge in medical imaging. However, this also presents a challenge in ensuring accurate training and validation of the model.</a:t>
            </a:r>
          </a:p>
          <a:p>
            <a:pPr>
              <a:buNone/>
            </a:pPr>
            <a:r>
              <a:rPr lang="en-US" sz="1500" b="1">
                <a:ea typeface="+mn-lt"/>
                <a:cs typeface="+mn-lt"/>
              </a:rPr>
              <a:t>Accuracy in Detection: </a:t>
            </a:r>
            <a:r>
              <a:rPr lang="en-US" sz="1500">
                <a:ea typeface="+mn-lt"/>
                <a:cs typeface="+mn-lt"/>
              </a:rPr>
              <a:t>Balancing sensitivity and specificity in detection is crucial. The novel approach of DDPM must be fine-tuned to accurately differentiate between cancerous and non-cancerous tissues, which is a significant challenge.</a:t>
            </a:r>
          </a:p>
        </p:txBody>
      </p:sp>
      <p:sp>
        <p:nvSpPr>
          <p:cNvPr id="26" name="Freeform: Shape 25">
            <a:extLst>
              <a:ext uri="{FF2B5EF4-FFF2-40B4-BE49-F238E27FC236}">
                <a16:creationId xmlns:a16="http://schemas.microsoft.com/office/drawing/2014/main" id="{5F40058F-A8E5-919C-1395-FAD2744DD3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8" name="Freeform: Shape 27">
            <a:extLst>
              <a:ext uri="{FF2B5EF4-FFF2-40B4-BE49-F238E27FC236}">
                <a16:creationId xmlns:a16="http://schemas.microsoft.com/office/drawing/2014/main" id="{045C5E87-CA33-9216-C24F-336A82AED41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7" name="Video 6">
            <a:hlinkClick r:id="" action="ppaction://media"/>
            <a:extLst>
              <a:ext uri="{FF2B5EF4-FFF2-40B4-BE49-F238E27FC236}">
                <a16:creationId xmlns:a16="http://schemas.microsoft.com/office/drawing/2014/main" id="{8ED01AAF-F68F-EC9F-418A-A755B5F0F20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4108235572"/>
      </p:ext>
    </p:extLst>
  </p:cSld>
  <p:clrMapOvr>
    <a:masterClrMapping/>
  </p:clrMapOvr>
  <mc:AlternateContent xmlns:mc="http://schemas.openxmlformats.org/markup-compatibility/2006">
    <mc:Choice xmlns:p14="http://schemas.microsoft.com/office/powerpoint/2010/main" Requires="p14">
      <p:transition spd="slow" p14:dur="2000" advTm="37240"/>
    </mc:Choice>
    <mc:Fallback>
      <p:transition spd="slow" advTm="372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 name="Freeform: Shape 29">
            <a:extLst>
              <a:ext uri="{FF2B5EF4-FFF2-40B4-BE49-F238E27FC236}">
                <a16:creationId xmlns:a16="http://schemas.microsoft.com/office/drawing/2014/main" id="{AE192E3E-68A9-4F36-936C-1C8D0B9EF1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useBgFill="1">
        <p:nvSpPr>
          <p:cNvPr id="31" name="Rectangle 30">
            <a:extLst>
              <a:ext uri="{FF2B5EF4-FFF2-40B4-BE49-F238E27FC236}">
                <a16:creationId xmlns:a16="http://schemas.microsoft.com/office/drawing/2014/main" id="{998D6E90-577B-4973-B60A-2700290E68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F7564-13B4-89D8-6443-5244E949BA49}"/>
              </a:ext>
            </a:extLst>
          </p:cNvPr>
          <p:cNvSpPr>
            <a:spLocks noGrp="1"/>
          </p:cNvSpPr>
          <p:nvPr>
            <p:ph type="title"/>
          </p:nvPr>
        </p:nvSpPr>
        <p:spPr>
          <a:xfrm>
            <a:off x="1084728" y="1597961"/>
            <a:ext cx="2628969" cy="3162300"/>
          </a:xfrm>
        </p:spPr>
        <p:txBody>
          <a:bodyPr vert="horz" lIns="91440" tIns="45720" rIns="91440" bIns="45720" rtlCol="0" anchor="t">
            <a:normAutofit/>
          </a:bodyPr>
          <a:lstStyle/>
          <a:p>
            <a:r>
              <a:rPr lang="en-US" sz="2400"/>
              <a:t>Technical Challenges:</a:t>
            </a:r>
          </a:p>
        </p:txBody>
      </p:sp>
      <p:sp>
        <p:nvSpPr>
          <p:cNvPr id="32" name="Freeform: Shape 31">
            <a:extLst>
              <a:ext uri="{FF2B5EF4-FFF2-40B4-BE49-F238E27FC236}">
                <a16:creationId xmlns:a16="http://schemas.microsoft.com/office/drawing/2014/main" id="{3FA95682-BEE6-4B33-BA34-7E7BE49782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5589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Content Placeholder 4" descr="A collage of images of a large number of tissue&#10;&#10;Description automatically generated">
            <a:extLst>
              <a:ext uri="{FF2B5EF4-FFF2-40B4-BE49-F238E27FC236}">
                <a16:creationId xmlns:a16="http://schemas.microsoft.com/office/drawing/2014/main" id="{512EB944-BEA9-4302-24D1-8159D24B792A}"/>
              </a:ext>
            </a:extLst>
          </p:cNvPr>
          <p:cNvPicPr>
            <a:picLocks noGrp="1" noChangeAspect="1"/>
          </p:cNvPicPr>
          <p:nvPr>
            <p:ph idx="1"/>
          </p:nvPr>
        </p:nvPicPr>
        <p:blipFill>
          <a:blip r:embed="rId5"/>
          <a:stretch>
            <a:fillRect/>
          </a:stretch>
        </p:blipFill>
        <p:spPr>
          <a:xfrm>
            <a:off x="4369410" y="1266091"/>
            <a:ext cx="6737862" cy="4379610"/>
          </a:xfrm>
          <a:prstGeom prst="rect">
            <a:avLst/>
          </a:prstGeom>
        </p:spPr>
      </p:pic>
      <p:pic>
        <p:nvPicPr>
          <p:cNvPr id="8" name="Video 7">
            <a:hlinkClick r:id="" action="ppaction://media"/>
            <a:extLst>
              <a:ext uri="{FF2B5EF4-FFF2-40B4-BE49-F238E27FC236}">
                <a16:creationId xmlns:a16="http://schemas.microsoft.com/office/drawing/2014/main" id="{FC438C59-74FF-11A9-ED94-FBA2899959F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1591672793"/>
      </p:ext>
    </p:extLst>
  </p:cSld>
  <p:clrMapOvr>
    <a:masterClrMapping/>
  </p:clrMapOvr>
  <mc:AlternateContent xmlns:mc="http://schemas.openxmlformats.org/markup-compatibility/2006">
    <mc:Choice xmlns:p14="http://schemas.microsoft.com/office/powerpoint/2010/main" Requires="p14">
      <p:transition spd="slow" p14:dur="2000" advTm="5682"/>
    </mc:Choice>
    <mc:Fallback>
      <p:transition spd="slow" advTm="56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0AF5ED-6536-F0CC-0253-7E37F6C265C6}"/>
              </a:ext>
            </a:extLst>
          </p:cNvPr>
          <p:cNvSpPr>
            <a:spLocks noGrp="1"/>
          </p:cNvSpPr>
          <p:nvPr>
            <p:ph type="title"/>
          </p:nvPr>
        </p:nvSpPr>
        <p:spPr>
          <a:xfrm>
            <a:off x="1077362" y="720434"/>
            <a:ext cx="9950103" cy="646415"/>
          </a:xfrm>
        </p:spPr>
        <p:txBody>
          <a:bodyPr/>
          <a:lstStyle/>
          <a:p>
            <a:r>
              <a:rPr lang="en-US"/>
              <a:t>RELATED WORKS</a:t>
            </a:r>
          </a:p>
        </p:txBody>
      </p:sp>
      <p:sp>
        <p:nvSpPr>
          <p:cNvPr id="3" name="Content Placeholder 2">
            <a:extLst>
              <a:ext uri="{FF2B5EF4-FFF2-40B4-BE49-F238E27FC236}">
                <a16:creationId xmlns:a16="http://schemas.microsoft.com/office/drawing/2014/main" id="{AA389A75-5D74-6C56-6F7C-BE096C67C63C}"/>
              </a:ext>
            </a:extLst>
          </p:cNvPr>
          <p:cNvSpPr>
            <a:spLocks noGrp="1"/>
          </p:cNvSpPr>
          <p:nvPr>
            <p:ph idx="1"/>
          </p:nvPr>
        </p:nvSpPr>
        <p:spPr>
          <a:xfrm>
            <a:off x="1077362" y="1625732"/>
            <a:ext cx="9950103" cy="4315098"/>
          </a:xfrm>
        </p:spPr>
        <p:txBody>
          <a:bodyPr vert="horz" lIns="91440" tIns="45720" rIns="91440" bIns="45720" rtlCol="0" anchor="t">
            <a:normAutofit/>
          </a:bodyPr>
          <a:lstStyle/>
          <a:p>
            <a:pPr marL="0" indent="0">
              <a:buNone/>
            </a:pPr>
            <a:r>
              <a:rPr lang="en-US" sz="1600" b="1">
                <a:ea typeface="+mn-lt"/>
                <a:cs typeface="+mn-lt"/>
              </a:rPr>
              <a:t>    Overview of Previous Studies:</a:t>
            </a:r>
            <a:endParaRPr lang="en-US" sz="1600"/>
          </a:p>
          <a:p>
            <a:r>
              <a:rPr lang="en-US" sz="1600" b="1">
                <a:ea typeface="+mn-lt"/>
                <a:cs typeface="+mn-lt"/>
              </a:rPr>
              <a:t>CNN-Based Approaches:</a:t>
            </a:r>
            <a:r>
              <a:rPr lang="en-US" sz="1600">
                <a:solidFill>
                  <a:srgbClr val="D1D5DB"/>
                </a:solidFill>
                <a:ea typeface="+mn-lt"/>
                <a:cs typeface="+mn-lt"/>
              </a:rPr>
              <a:t> </a:t>
            </a:r>
            <a:r>
              <a:rPr lang="en-US" sz="1600">
                <a:ea typeface="+mn-lt"/>
                <a:cs typeface="+mn-lt"/>
              </a:rPr>
              <a:t>Many studies have employed CNNs for breast cancer detection. For instance, Saad Awadh Alanazi's work utilized CNNs to analyze histopathological images, achieving an accuracy of 87%. However, CNNs tend to emphasize histopathological analysis, which is different from the probabilistic image generation and refinement approach of DDPM.</a:t>
            </a:r>
            <a:endParaRPr lang="en-US" sz="1600"/>
          </a:p>
          <a:p>
            <a:r>
              <a:rPr lang="en-US" sz="1600" b="1">
                <a:ea typeface="+mn-lt"/>
                <a:cs typeface="+mn-lt"/>
              </a:rPr>
              <a:t>Deep Learning in Mammography:</a:t>
            </a:r>
            <a:r>
              <a:rPr lang="en-US" sz="1600">
                <a:ea typeface="+mn-lt"/>
                <a:cs typeface="+mn-lt"/>
              </a:rPr>
              <a:t> Other researchers have explored deep learning techniques, including CNNs, for mammography analysis. These studies aimed to reduce diagnostic errors and achieve accurate results. However, DDPM's unique denoising technique offers a different perspective on enhancing the visibility of cancer indicators.</a:t>
            </a:r>
            <a:endParaRPr lang="en-US" sz="1600"/>
          </a:p>
          <a:p>
            <a:endParaRPr lang="en-US"/>
          </a:p>
        </p:txBody>
      </p:sp>
      <p:pic>
        <p:nvPicPr>
          <p:cNvPr id="7" name="Video 6">
            <a:hlinkClick r:id="" action="ppaction://media"/>
            <a:extLst>
              <a:ext uri="{FF2B5EF4-FFF2-40B4-BE49-F238E27FC236}">
                <a16:creationId xmlns:a16="http://schemas.microsoft.com/office/drawing/2014/main" id="{FCB7E7E1-D78F-67A2-2948-5124473B731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802978679"/>
      </p:ext>
    </p:extLst>
  </p:cSld>
  <p:clrMapOvr>
    <a:masterClrMapping/>
  </p:clrMapOvr>
  <mc:AlternateContent xmlns:mc="http://schemas.openxmlformats.org/markup-compatibility/2006">
    <mc:Choice xmlns:p14="http://schemas.microsoft.com/office/powerpoint/2010/main" Requires="p14">
      <p:transition spd="slow" p14:dur="2000" advTm="17214"/>
    </mc:Choice>
    <mc:Fallback>
      <p:transition spd="slow" advTm="172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425ED-CF2D-D524-EE93-2C9650AFD5CC}"/>
              </a:ext>
            </a:extLst>
          </p:cNvPr>
          <p:cNvSpPr>
            <a:spLocks noGrp="1"/>
          </p:cNvSpPr>
          <p:nvPr>
            <p:ph type="title"/>
          </p:nvPr>
        </p:nvSpPr>
        <p:spPr>
          <a:xfrm>
            <a:off x="1077362" y="720434"/>
            <a:ext cx="9950103" cy="691715"/>
          </a:xfrm>
        </p:spPr>
        <p:txBody>
          <a:bodyPr/>
          <a:lstStyle/>
          <a:p>
            <a:r>
              <a:rPr lang="en-US"/>
              <a:t>RELATED WORKS</a:t>
            </a:r>
          </a:p>
        </p:txBody>
      </p:sp>
      <p:sp>
        <p:nvSpPr>
          <p:cNvPr id="3" name="Content Placeholder 2">
            <a:extLst>
              <a:ext uri="{FF2B5EF4-FFF2-40B4-BE49-F238E27FC236}">
                <a16:creationId xmlns:a16="http://schemas.microsoft.com/office/drawing/2014/main" id="{47FDD5F5-749A-D31D-4514-E85A9DB46952}"/>
              </a:ext>
            </a:extLst>
          </p:cNvPr>
          <p:cNvSpPr>
            <a:spLocks noGrp="1"/>
          </p:cNvSpPr>
          <p:nvPr>
            <p:ph idx="1"/>
          </p:nvPr>
        </p:nvSpPr>
        <p:spPr>
          <a:xfrm>
            <a:off x="1077362" y="1783373"/>
            <a:ext cx="9950103" cy="4157457"/>
          </a:xfrm>
        </p:spPr>
        <p:txBody>
          <a:bodyPr vert="horz" lIns="91440" tIns="45720" rIns="91440" bIns="45720" rtlCol="0" anchor="t">
            <a:normAutofit/>
          </a:bodyPr>
          <a:lstStyle/>
          <a:p>
            <a:pPr marL="0" indent="0">
              <a:buNone/>
            </a:pPr>
            <a:r>
              <a:rPr lang="en-US" sz="1600" b="1">
                <a:ea typeface="+mn-lt"/>
                <a:cs typeface="+mn-lt"/>
              </a:rPr>
              <a:t>     Limitations of Existing Methods:</a:t>
            </a:r>
            <a:endParaRPr lang="en-US" sz="1600"/>
          </a:p>
          <a:p>
            <a:r>
              <a:rPr lang="en-US" sz="1600" b="1">
                <a:ea typeface="+mn-lt"/>
                <a:cs typeface="+mn-lt"/>
              </a:rPr>
              <a:t>Histopathological Emphasis:</a:t>
            </a:r>
            <a:r>
              <a:rPr lang="en-US" sz="1600">
                <a:solidFill>
                  <a:srgbClr val="D1D5DB"/>
                </a:solidFill>
                <a:ea typeface="+mn-lt"/>
                <a:cs typeface="+mn-lt"/>
              </a:rPr>
              <a:t> </a:t>
            </a:r>
            <a:r>
              <a:rPr lang="en-US" sz="1600">
                <a:ea typeface="+mn-lt"/>
                <a:cs typeface="+mn-lt"/>
              </a:rPr>
              <a:t>CNN-based methods often focus on histopathological analysis, which involves examining tissue samples under a microscope. DDPM, on the other hand, specializes in mammographic images, providing a newer approach in probabilistic image generation and refinement.</a:t>
            </a:r>
            <a:endParaRPr lang="en-US" sz="1600"/>
          </a:p>
          <a:p>
            <a:r>
              <a:rPr lang="en-US" sz="1600" b="1">
                <a:ea typeface="+mn-lt"/>
                <a:cs typeface="+mn-lt"/>
              </a:rPr>
              <a:t>Variability in Performance:</a:t>
            </a:r>
            <a:r>
              <a:rPr lang="en-US" sz="1600">
                <a:solidFill>
                  <a:srgbClr val="D1D5DB"/>
                </a:solidFill>
                <a:ea typeface="+mn-lt"/>
                <a:cs typeface="+mn-lt"/>
              </a:rPr>
              <a:t> </a:t>
            </a:r>
            <a:r>
              <a:rPr lang="en-US" sz="1600">
                <a:ea typeface="+mn-lt"/>
                <a:cs typeface="+mn-lt"/>
              </a:rPr>
              <a:t>Some studies have reported variable performance with different ML techniques for breast cancer diagnosis. DDPM offers a novel way to improve accuracy and minimize false positives and negatives by progressively denoising mammographic images.</a:t>
            </a:r>
            <a:endParaRPr lang="en-US" sz="1600"/>
          </a:p>
          <a:p>
            <a:r>
              <a:rPr lang="en-US" sz="1600" b="1">
                <a:ea typeface="+mn-lt"/>
                <a:cs typeface="+mn-lt"/>
              </a:rPr>
              <a:t>Data Availability and Privacy:</a:t>
            </a:r>
            <a:r>
              <a:rPr lang="en-US" sz="1600">
                <a:solidFill>
                  <a:srgbClr val="D1D5DB"/>
                </a:solidFill>
                <a:ea typeface="+mn-lt"/>
                <a:cs typeface="+mn-lt"/>
              </a:rPr>
              <a:t> </a:t>
            </a:r>
            <a:r>
              <a:rPr lang="en-US" sz="1600">
                <a:ea typeface="+mn-lt"/>
                <a:cs typeface="+mn-lt"/>
              </a:rPr>
              <a:t>Compiling large and diverse datasets for training ML models can be challenging due to data availability and privacy concerns. DDPM's reduced dependency on extensive labeled datasets addresses this limitation, making it more adaptable to real-world scenarios.</a:t>
            </a:r>
            <a:endParaRPr lang="en-US" sz="1600"/>
          </a:p>
          <a:p>
            <a:endParaRPr lang="en-US"/>
          </a:p>
        </p:txBody>
      </p:sp>
      <p:pic>
        <p:nvPicPr>
          <p:cNvPr id="23" name="Video 22">
            <a:hlinkClick r:id="" action="ppaction://media"/>
            <a:extLst>
              <a:ext uri="{FF2B5EF4-FFF2-40B4-BE49-F238E27FC236}">
                <a16:creationId xmlns:a16="http://schemas.microsoft.com/office/drawing/2014/main" id="{3DA0C15D-5E36-F394-28D4-081190B07787}"/>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3596979696"/>
      </p:ext>
    </p:extLst>
  </p:cSld>
  <p:clrMapOvr>
    <a:masterClrMapping/>
  </p:clrMapOvr>
  <mc:AlternateContent xmlns:mc="http://schemas.openxmlformats.org/markup-compatibility/2006">
    <mc:Choice xmlns:p14="http://schemas.microsoft.com/office/powerpoint/2010/main" Requires="p14">
      <p:transition spd="slow" p14:dur="2000" advTm="16018"/>
    </mc:Choice>
    <mc:Fallback>
      <p:transition spd="slow" advTm="160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3"/>
                </p:tgtEl>
              </p:cMediaNode>
            </p:video>
            <p:seq concurrent="1" nextAc="seek">
              <p:cTn id="8" restart="whenNotActive" fill="hold" evtFilter="cancelBubble" nodeType="interactiveSeq">
                <p:stCondLst>
                  <p:cond evt="onClick" delay="0">
                    <p:tgtEl>
                      <p:spTgt spid="2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3"/>
                                        </p:tgtEl>
                                      </p:cBhvr>
                                    </p:cmd>
                                  </p:childTnLst>
                                </p:cTn>
                              </p:par>
                            </p:childTnLst>
                          </p:cTn>
                        </p:par>
                      </p:childTnLst>
                    </p:cTn>
                  </p:par>
                </p:childTnLst>
              </p:cTn>
              <p:nextCondLst>
                <p:cond evt="onClick" delay="0">
                  <p:tgtEl>
                    <p:spTgt spid="2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3" name="Rectangle 32">
            <a:extLst>
              <a:ext uri="{FF2B5EF4-FFF2-40B4-BE49-F238E27FC236}">
                <a16:creationId xmlns:a16="http://schemas.microsoft.com/office/drawing/2014/main" id="{DA1766D0-745A-4921-A68E-56642A6508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87F7564-13B4-89D8-6443-5244E949BA49}"/>
              </a:ext>
            </a:extLst>
          </p:cNvPr>
          <p:cNvSpPr>
            <a:spLocks noGrp="1"/>
          </p:cNvSpPr>
          <p:nvPr>
            <p:ph type="title"/>
          </p:nvPr>
        </p:nvSpPr>
        <p:spPr>
          <a:xfrm>
            <a:off x="1077364" y="216013"/>
            <a:ext cx="4140096" cy="659516"/>
          </a:xfrm>
        </p:spPr>
        <p:txBody>
          <a:bodyPr>
            <a:normAutofit/>
          </a:bodyPr>
          <a:lstStyle/>
          <a:p>
            <a:r>
              <a:rPr lang="en-US">
                <a:ea typeface="+mj-lt"/>
                <a:cs typeface="+mj-lt"/>
              </a:rPr>
              <a:t>Approach</a:t>
            </a:r>
            <a:endParaRPr lang="en-US"/>
          </a:p>
        </p:txBody>
      </p:sp>
      <p:sp>
        <p:nvSpPr>
          <p:cNvPr id="3" name="Content Placeholder 2">
            <a:extLst>
              <a:ext uri="{FF2B5EF4-FFF2-40B4-BE49-F238E27FC236}">
                <a16:creationId xmlns:a16="http://schemas.microsoft.com/office/drawing/2014/main" id="{17C34ACD-2A88-3631-1F8A-CF72B02EAF5E}"/>
              </a:ext>
            </a:extLst>
          </p:cNvPr>
          <p:cNvSpPr>
            <a:spLocks noGrp="1"/>
          </p:cNvSpPr>
          <p:nvPr>
            <p:ph idx="1"/>
          </p:nvPr>
        </p:nvSpPr>
        <p:spPr>
          <a:xfrm>
            <a:off x="1077364" y="946246"/>
            <a:ext cx="4934293" cy="4994584"/>
          </a:xfrm>
        </p:spPr>
        <p:txBody>
          <a:bodyPr vert="horz" lIns="91440" tIns="45720" rIns="91440" bIns="45720" rtlCol="0" anchor="t">
            <a:noAutofit/>
          </a:bodyPr>
          <a:lstStyle/>
          <a:p>
            <a:pPr>
              <a:lnSpc>
                <a:spcPct val="110000"/>
              </a:lnSpc>
              <a:buFont typeface="Arial"/>
              <a:buChar char="•"/>
            </a:pPr>
            <a:r>
              <a:rPr lang="en-US" sz="1300" b="1">
                <a:ea typeface="+mn-lt"/>
                <a:cs typeface="+mn-lt"/>
              </a:rPr>
              <a:t>Adoption of Denoising Diffusion Probabilistic Model (DDPM):</a:t>
            </a:r>
            <a:endParaRPr lang="en-US" sz="1300">
              <a:ea typeface="+mn-lt"/>
              <a:cs typeface="+mn-lt"/>
            </a:endParaRPr>
          </a:p>
          <a:p>
            <a:pPr marL="560070" lvl="1" indent="-285750">
              <a:lnSpc>
                <a:spcPct val="110000"/>
              </a:lnSpc>
              <a:buFont typeface="Arial"/>
              <a:buChar char="•"/>
            </a:pPr>
            <a:r>
              <a:rPr lang="en-US" sz="1300" b="0">
                <a:ea typeface="+mn-lt"/>
                <a:cs typeface="+mn-lt"/>
              </a:rPr>
              <a:t>The project focuses on employing</a:t>
            </a:r>
            <a:r>
              <a:rPr lang="en-US" sz="1300">
                <a:ea typeface="+mn-lt"/>
                <a:cs typeface="+mn-lt"/>
              </a:rPr>
              <a:t> </a:t>
            </a:r>
            <a:r>
              <a:rPr lang="en-US" sz="1300" b="0">
                <a:ea typeface="+mn-lt"/>
                <a:cs typeface="+mn-lt"/>
              </a:rPr>
              <a:t>DDPM</a:t>
            </a:r>
            <a:r>
              <a:rPr lang="en-US" sz="1300">
                <a:ea typeface="+mn-lt"/>
                <a:cs typeface="+mn-lt"/>
              </a:rPr>
              <a:t>,</a:t>
            </a:r>
            <a:r>
              <a:rPr lang="en-US" sz="1300" b="0">
                <a:ea typeface="+mn-lt"/>
                <a:cs typeface="+mn-lt"/>
              </a:rPr>
              <a:t> a novel deep learning technique, for detecting breast cancer. DDPM is recognized for its ability to process and analyze complex image data, especially in medical diagnostics.</a:t>
            </a:r>
          </a:p>
          <a:p>
            <a:pPr>
              <a:lnSpc>
                <a:spcPct val="110000"/>
              </a:lnSpc>
              <a:buFont typeface="Arial"/>
              <a:buChar char="•"/>
            </a:pPr>
            <a:r>
              <a:rPr lang="en-US" sz="1300" b="1">
                <a:ea typeface="+mn-lt"/>
                <a:cs typeface="+mn-lt"/>
              </a:rPr>
              <a:t>Training on Non-Cancerous Images:</a:t>
            </a:r>
            <a:endParaRPr lang="en-US" sz="1300">
              <a:ea typeface="+mn-lt"/>
              <a:cs typeface="+mn-lt"/>
            </a:endParaRPr>
          </a:p>
          <a:p>
            <a:pPr marL="560070" lvl="1" indent="-285750">
              <a:lnSpc>
                <a:spcPct val="110000"/>
              </a:lnSpc>
              <a:buFont typeface="Arial"/>
              <a:buChar char="•"/>
            </a:pPr>
            <a:r>
              <a:rPr lang="en-US" sz="1300" b="0">
                <a:ea typeface="+mn-lt"/>
                <a:cs typeface="+mn-lt"/>
              </a:rPr>
              <a:t>A critical aspect of the methodology is the training of the DDPM exclusively on non-cancerous mammogram images. Cancerous images were intentionally removed from the dataset, allowing the model to learn and recognize features characteristic of normal breast tissue.</a:t>
            </a:r>
          </a:p>
          <a:p>
            <a:pPr>
              <a:lnSpc>
                <a:spcPct val="110000"/>
              </a:lnSpc>
              <a:buFont typeface="Arial"/>
              <a:buChar char="•"/>
            </a:pPr>
            <a:r>
              <a:rPr lang="en-US" sz="1300" b="1">
                <a:ea typeface="+mn-lt"/>
                <a:cs typeface="+mn-lt"/>
              </a:rPr>
              <a:t>Data Preprocessing and Reduction:</a:t>
            </a:r>
            <a:endParaRPr lang="en-US" sz="1300">
              <a:ea typeface="+mn-lt"/>
              <a:cs typeface="+mn-lt"/>
            </a:endParaRPr>
          </a:p>
          <a:p>
            <a:pPr marL="560070" lvl="1" indent="-285750">
              <a:lnSpc>
                <a:spcPct val="110000"/>
              </a:lnSpc>
              <a:buFont typeface="Arial"/>
              <a:buChar char="•"/>
            </a:pPr>
            <a:r>
              <a:rPr lang="en-US" sz="1300" b="0">
                <a:ea typeface="+mn-lt"/>
                <a:cs typeface="+mn-lt"/>
              </a:rPr>
              <a:t>The initial dataset, consisting of mammograms, was extensively preprocessed. It involved resizing images to 256x256 pixels and converting them from DICOM to PNG format, thereby managing data size and maintaining image integrity.</a:t>
            </a:r>
          </a:p>
          <a:p>
            <a:pPr marL="560070" lvl="1" indent="-285750">
              <a:lnSpc>
                <a:spcPct val="110000"/>
              </a:lnSpc>
              <a:buFont typeface="Arial"/>
              <a:buChar char="•"/>
            </a:pPr>
            <a:r>
              <a:rPr lang="en-US" sz="1300" b="0">
                <a:ea typeface="+mn-lt"/>
                <a:cs typeface="+mn-lt"/>
              </a:rPr>
              <a:t>A YOLOv5 object detector was utilized to identify and focus on regions of interest (ROIs) within the mammograms, enhancing the effectiveness of the model in detecting potential cancerous regions.</a:t>
            </a:r>
            <a:endParaRPr lang="en-US" sz="1300" b="0"/>
          </a:p>
          <a:p>
            <a:pPr>
              <a:lnSpc>
                <a:spcPct val="110000"/>
              </a:lnSpc>
              <a:buNone/>
            </a:pPr>
            <a:endParaRPr lang="en-US" sz="900"/>
          </a:p>
        </p:txBody>
      </p:sp>
      <p:sp>
        <p:nvSpPr>
          <p:cNvPr id="35" name="Freeform: Shape 34">
            <a:extLst>
              <a:ext uri="{FF2B5EF4-FFF2-40B4-BE49-F238E27FC236}">
                <a16:creationId xmlns:a16="http://schemas.microsoft.com/office/drawing/2014/main" id="{583F1E3F-D7BF-4DB5-8016-70B9E385E3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8794726" y="-906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7" name="Freeform: Shape 36">
            <a:extLst>
              <a:ext uri="{FF2B5EF4-FFF2-40B4-BE49-F238E27FC236}">
                <a16:creationId xmlns:a16="http://schemas.microsoft.com/office/drawing/2014/main" id="{DD0D3E7A-8DF6-4A78-A03C-86AD697468B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803792" y="3470886"/>
            <a:ext cx="3388208" cy="3406341"/>
          </a:xfrm>
          <a:custGeom>
            <a:avLst/>
            <a:gdLst>
              <a:gd name="connsiteX0" fmla="*/ 3388058 w 3388208"/>
              <a:gd name="connsiteY0" fmla="*/ 0 h 3406341"/>
              <a:gd name="connsiteX1" fmla="*/ 3388208 w 3388208"/>
              <a:gd name="connsiteY1" fmla="*/ 0 h 3406341"/>
              <a:gd name="connsiteX2" fmla="*/ 3388208 w 3388208"/>
              <a:gd name="connsiteY2" fmla="*/ 3406341 h 3406341"/>
              <a:gd name="connsiteX3" fmla="*/ 0 w 3388208"/>
              <a:gd name="connsiteY3" fmla="*/ 3406341 h 3406341"/>
              <a:gd name="connsiteX4" fmla="*/ 79006 w 3388208"/>
              <a:gd name="connsiteY4" fmla="*/ 3404386 h 3406341"/>
              <a:gd name="connsiteX5" fmla="*/ 3383947 w 3388208"/>
              <a:gd name="connsiteY5" fmla="*/ 164274 h 34063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88208" h="3406341">
                <a:moveTo>
                  <a:pt x="3388058" y="0"/>
                </a:moveTo>
                <a:lnTo>
                  <a:pt x="3388208" y="0"/>
                </a:lnTo>
                <a:lnTo>
                  <a:pt x="3388208" y="3406341"/>
                </a:lnTo>
                <a:lnTo>
                  <a:pt x="0" y="3406341"/>
                </a:lnTo>
                <a:lnTo>
                  <a:pt x="79006" y="3404386"/>
                </a:lnTo>
                <a:cubicBezTo>
                  <a:pt x="1864742" y="3315784"/>
                  <a:pt x="3296223" y="1912901"/>
                  <a:pt x="3383947" y="164274"/>
                </a:cubicBezTo>
                <a:close/>
              </a:path>
            </a:pathLst>
          </a:cu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5" name="Picture 4" descr="A close up of a breast&#10;&#10;Description automatically generated">
            <a:extLst>
              <a:ext uri="{FF2B5EF4-FFF2-40B4-BE49-F238E27FC236}">
                <a16:creationId xmlns:a16="http://schemas.microsoft.com/office/drawing/2014/main" id="{63CBE769-3186-D062-5405-2BCCEFF681A9}"/>
              </a:ext>
            </a:extLst>
          </p:cNvPr>
          <p:cNvPicPr>
            <a:picLocks noChangeAspect="1"/>
          </p:cNvPicPr>
          <p:nvPr/>
        </p:nvPicPr>
        <p:blipFill>
          <a:blip r:embed="rId5"/>
          <a:stretch>
            <a:fillRect/>
          </a:stretch>
        </p:blipFill>
        <p:spPr>
          <a:xfrm>
            <a:off x="6487110" y="754408"/>
            <a:ext cx="3270440" cy="5349183"/>
          </a:xfrm>
          <a:prstGeom prst="rect">
            <a:avLst/>
          </a:prstGeom>
        </p:spPr>
      </p:pic>
      <p:pic>
        <p:nvPicPr>
          <p:cNvPr id="32" name="Video 31">
            <a:hlinkClick r:id="" action="ppaction://media"/>
            <a:extLst>
              <a:ext uri="{FF2B5EF4-FFF2-40B4-BE49-F238E27FC236}">
                <a16:creationId xmlns:a16="http://schemas.microsoft.com/office/drawing/2014/main" id="{720927D0-BAF3-D8C5-592A-F4BA7D82611A}"/>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518754463"/>
      </p:ext>
    </p:extLst>
  </p:cSld>
  <p:clrMapOvr>
    <a:masterClrMapping/>
  </p:clrMapOvr>
  <mc:AlternateContent xmlns:mc="http://schemas.openxmlformats.org/markup-compatibility/2006">
    <mc:Choice xmlns:p14="http://schemas.microsoft.com/office/powerpoint/2010/main" Requires="p14">
      <p:transition spd="slow" p14:dur="2000" advTm="50528"/>
    </mc:Choice>
    <mc:Fallback>
      <p:transition spd="slow" advTm="505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2"/>
                </p:tgtEl>
              </p:cMediaNode>
            </p:video>
            <p:seq concurrent="1" nextAc="seek">
              <p:cTn id="8" restart="whenNotActive" fill="hold" evtFilter="cancelBubble" nodeType="interactiveSeq">
                <p:stCondLst>
                  <p:cond evt="onClick" delay="0">
                    <p:tgtEl>
                      <p:spTgt spid="3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2"/>
                                        </p:tgtEl>
                                      </p:cBhvr>
                                    </p:cmd>
                                  </p:childTnLst>
                                </p:cTn>
                              </p:par>
                            </p:childTnLst>
                          </p:cTn>
                        </p:par>
                      </p:childTnLst>
                    </p:cTn>
                  </p:par>
                </p:childTnLst>
              </p:cTn>
              <p:nextCondLst>
                <p:cond evt="onClick" delay="0">
                  <p:tgtEl>
                    <p:spTgt spid="32"/>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BA25CE-F807-3EE4-35F3-FFC2C2CFCAAB}"/>
              </a:ext>
            </a:extLst>
          </p:cNvPr>
          <p:cNvSpPr>
            <a:spLocks noGrp="1"/>
          </p:cNvSpPr>
          <p:nvPr>
            <p:ph type="title"/>
          </p:nvPr>
        </p:nvSpPr>
        <p:spPr>
          <a:xfrm>
            <a:off x="519278" y="76491"/>
            <a:ext cx="10508187" cy="616587"/>
          </a:xfrm>
        </p:spPr>
        <p:txBody>
          <a:bodyPr>
            <a:normAutofit/>
          </a:bodyPr>
          <a:lstStyle/>
          <a:p>
            <a:r>
              <a:rPr lang="en-US"/>
              <a:t>APPROACH</a:t>
            </a:r>
          </a:p>
        </p:txBody>
      </p:sp>
      <p:sp>
        <p:nvSpPr>
          <p:cNvPr id="3" name="Content Placeholder 2">
            <a:extLst>
              <a:ext uri="{FF2B5EF4-FFF2-40B4-BE49-F238E27FC236}">
                <a16:creationId xmlns:a16="http://schemas.microsoft.com/office/drawing/2014/main" id="{AC548E65-66AE-F2ED-107E-959EAE045F61}"/>
              </a:ext>
            </a:extLst>
          </p:cNvPr>
          <p:cNvSpPr>
            <a:spLocks noGrp="1"/>
          </p:cNvSpPr>
          <p:nvPr>
            <p:ph idx="1"/>
          </p:nvPr>
        </p:nvSpPr>
        <p:spPr>
          <a:xfrm>
            <a:off x="229504" y="849655"/>
            <a:ext cx="10797961" cy="5241429"/>
          </a:xfrm>
        </p:spPr>
        <p:txBody>
          <a:bodyPr vert="horz" lIns="91440" tIns="45720" rIns="91440" bIns="45720" rtlCol="0" anchor="t">
            <a:normAutofit lnSpcReduction="10000"/>
          </a:bodyPr>
          <a:lstStyle/>
          <a:p>
            <a:pPr>
              <a:buFont typeface="Arial,Sans-Serif" panose="020B0604020202020204" pitchFamily="34" charset="0"/>
            </a:pPr>
            <a:r>
              <a:rPr lang="en-US" sz="1200" b="1">
                <a:latin typeface="Arial"/>
                <a:cs typeface="Arial"/>
              </a:rPr>
              <a:t>Model Architecture and Training:</a:t>
            </a:r>
            <a:endParaRPr lang="en-US" sz="1200">
              <a:latin typeface="Arial"/>
              <a:cs typeface="Arial"/>
            </a:endParaRPr>
          </a:p>
          <a:p>
            <a:pPr marL="560070" lvl="1" indent="-285750">
              <a:buFont typeface="Arial,Sans-Serif" panose="020B0604020202020204" pitchFamily="34" charset="0"/>
            </a:pPr>
            <a:r>
              <a:rPr lang="en-US" sz="1200" b="0">
                <a:latin typeface="Arial"/>
                <a:cs typeface="Arial"/>
              </a:rPr>
              <a:t>The DDPM model incorporated a U-Net architecture, chosen for its proficiency in handling and analyzing image data.</a:t>
            </a:r>
          </a:p>
          <a:p>
            <a:pPr marL="560070" lvl="1" indent="-285750">
              <a:buFont typeface="Arial,Sans-Serif" panose="020B0604020202020204" pitchFamily="34" charset="0"/>
            </a:pPr>
            <a:r>
              <a:rPr lang="en-US" sz="1200" b="0">
                <a:latin typeface="Arial"/>
                <a:cs typeface="Arial"/>
              </a:rPr>
              <a:t>The training process was conducted with a focus on adapting the model to accurately process and interpret the mammographic features associated with non-cancerous breast tissue.</a:t>
            </a:r>
          </a:p>
          <a:p>
            <a:pPr>
              <a:buFont typeface="Arial,Sans-Serif" panose="020B0604020202020204" pitchFamily="34" charset="0"/>
            </a:pPr>
            <a:r>
              <a:rPr lang="en-US" sz="1200" b="1">
                <a:latin typeface="Arial"/>
                <a:cs typeface="Arial"/>
              </a:rPr>
              <a:t>Inference and Classification Process:</a:t>
            </a:r>
            <a:endParaRPr lang="en-US" sz="1200">
              <a:latin typeface="Arial"/>
              <a:cs typeface="Arial"/>
            </a:endParaRPr>
          </a:p>
          <a:p>
            <a:pPr marL="560070" lvl="1" indent="-285750">
              <a:buFont typeface="Arial,Sans-Serif" panose="020B0604020202020204" pitchFamily="34" charset="0"/>
            </a:pPr>
            <a:r>
              <a:rPr lang="en-US" sz="1200" b="0">
                <a:latin typeface="Arial"/>
                <a:cs typeface="Arial"/>
              </a:rPr>
              <a:t>During inference, the model processes mammogram images (both cancerous and non-cancerous) by initially adding noise and then applying the DDPM to denoise these images.</a:t>
            </a:r>
          </a:p>
          <a:p>
            <a:pPr marL="560070" lvl="1" indent="-285750">
              <a:buFont typeface="Arial,Sans-Serif" panose="020B0604020202020204" pitchFamily="34" charset="0"/>
            </a:pPr>
            <a:r>
              <a:rPr lang="en-US" sz="1200" b="0">
                <a:latin typeface="Arial"/>
                <a:cs typeface="Arial"/>
              </a:rPr>
              <a:t>The classification of images as potentially cancerous or non-cancerous is based on the analysis of differences between the denoised and original noisy images</a:t>
            </a:r>
            <a:r>
              <a:rPr lang="en-US" sz="1200">
                <a:latin typeface="Arial"/>
                <a:cs typeface="Arial"/>
              </a:rPr>
              <a:t>.</a:t>
            </a:r>
            <a:endParaRPr lang="en-US" sz="1200" b="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marL="560070" lvl="1" indent="-285750"/>
            <a:endParaRPr lang="en-US" sz="1200">
              <a:latin typeface="Arial"/>
              <a:cs typeface="Arial"/>
            </a:endParaRPr>
          </a:p>
          <a:p>
            <a:pPr>
              <a:buFont typeface="Arial,Sans-Serif" panose="020B0604020202020204" pitchFamily="34" charset="0"/>
            </a:pPr>
            <a:r>
              <a:rPr lang="en-US" sz="1200" b="1">
                <a:latin typeface="Arial"/>
                <a:cs typeface="Arial"/>
              </a:rPr>
              <a:t>Optimization Techniques:</a:t>
            </a:r>
            <a:endParaRPr lang="en-US" sz="1200">
              <a:latin typeface="Arial"/>
              <a:cs typeface="Arial"/>
            </a:endParaRPr>
          </a:p>
          <a:p>
            <a:pPr marL="560070" lvl="1" indent="-285750">
              <a:buFont typeface="Arial,Sans-Serif" panose="020B0604020202020204" pitchFamily="34" charset="0"/>
            </a:pPr>
            <a:r>
              <a:rPr lang="en-US" sz="1200" b="0">
                <a:latin typeface="Arial"/>
                <a:cs typeface="Arial"/>
              </a:rPr>
              <a:t>The model's performance was optimized using techniques such as sequential image refinement with pre-calculated noise variances and training optimization with the </a:t>
            </a:r>
            <a:r>
              <a:rPr lang="en-US" sz="1200" b="0" err="1">
                <a:latin typeface="Arial"/>
                <a:cs typeface="Arial"/>
              </a:rPr>
              <a:t>AdamW</a:t>
            </a:r>
            <a:r>
              <a:rPr lang="en-US" sz="1200" b="0">
                <a:latin typeface="Arial"/>
                <a:cs typeface="Arial"/>
              </a:rPr>
              <a:t> optimizer</a:t>
            </a:r>
            <a:endParaRPr lang="en-US"/>
          </a:p>
        </p:txBody>
      </p:sp>
      <p:pic>
        <p:nvPicPr>
          <p:cNvPr id="6" name="Picture 5" descr="A comparison diagram of a comparison process&#10;&#10;Description automatically generated">
            <a:extLst>
              <a:ext uri="{FF2B5EF4-FFF2-40B4-BE49-F238E27FC236}">
                <a16:creationId xmlns:a16="http://schemas.microsoft.com/office/drawing/2014/main" id="{DD9661E4-5B37-B0D5-D4E3-2A23ED116EA2}"/>
              </a:ext>
            </a:extLst>
          </p:cNvPr>
          <p:cNvPicPr>
            <a:picLocks noChangeAspect="1"/>
          </p:cNvPicPr>
          <p:nvPr/>
        </p:nvPicPr>
        <p:blipFill>
          <a:blip r:embed="rId5"/>
          <a:stretch>
            <a:fillRect/>
          </a:stretch>
        </p:blipFill>
        <p:spPr>
          <a:xfrm>
            <a:off x="3932014" y="2882586"/>
            <a:ext cx="3158142" cy="2434376"/>
          </a:xfrm>
          <a:prstGeom prst="rect">
            <a:avLst/>
          </a:prstGeom>
        </p:spPr>
      </p:pic>
      <p:pic>
        <p:nvPicPr>
          <p:cNvPr id="18" name="Video 17">
            <a:hlinkClick r:id="" action="ppaction://media"/>
            <a:extLst>
              <a:ext uri="{FF2B5EF4-FFF2-40B4-BE49-F238E27FC236}">
                <a16:creationId xmlns:a16="http://schemas.microsoft.com/office/drawing/2014/main" id="{4D9F914B-A2BC-856B-A93C-4698D4C51F7F}"/>
              </a:ext>
            </a:extLst>
          </p:cNvPr>
          <p:cNvPicPr>
            <a:picLocks noChangeAspect="1"/>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10052304" y="4718304"/>
            <a:ext cx="2057400" cy="2057400"/>
          </a:xfrm>
          <a:prstGeom prst="ellipse">
            <a:avLst/>
          </a:prstGeom>
        </p:spPr>
      </p:pic>
    </p:spTree>
    <p:extLst>
      <p:ext uri="{BB962C8B-B14F-4D97-AF65-F5344CB8AC3E}">
        <p14:creationId xmlns:p14="http://schemas.microsoft.com/office/powerpoint/2010/main" val="2179792285"/>
      </p:ext>
    </p:extLst>
  </p:cSld>
  <p:clrMapOvr>
    <a:masterClrMapping/>
  </p:clrMapOvr>
  <mc:AlternateContent xmlns:mc="http://schemas.openxmlformats.org/markup-compatibility/2006">
    <mc:Choice xmlns:p14="http://schemas.microsoft.com/office/powerpoint/2010/main" Requires="p14">
      <p:transition spd="slow" p14:dur="2000" advTm="61479"/>
    </mc:Choice>
    <mc:Fallback>
      <p:transition spd="slow" advTm="614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8"/>
                </p:tgtEl>
              </p:cMediaNode>
            </p:video>
            <p:seq concurrent="1" nextAc="seek">
              <p:cTn id="8" restart="whenNotActive" fill="hold" evtFilter="cancelBubble" nodeType="interactiveSeq">
                <p:stCondLst>
                  <p:cond evt="onClick" delay="0">
                    <p:tgtEl>
                      <p:spTgt spid="1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8"/>
                                        </p:tgtEl>
                                      </p:cBhvr>
                                    </p:cmd>
                                  </p:childTnLst>
                                </p:cTn>
                              </p:par>
                            </p:childTnLst>
                          </p:cTn>
                        </p:par>
                      </p:childTnLst>
                    </p:cTn>
                  </p:par>
                </p:childTnLst>
              </p:cTn>
              <p:nextCondLst>
                <p:cond evt="onClick" delay="0">
                  <p:tgtEl>
                    <p:spTgt spid="18"/>
                  </p:tgtEl>
                </p:cond>
              </p:nextCondLst>
            </p:seq>
          </p:childTnLst>
        </p:cTn>
      </p:par>
    </p:tnLst>
  </p:timing>
</p:sld>
</file>

<file path=ppt/theme/theme1.xml><?xml version="1.0" encoding="utf-8"?>
<a:theme xmlns:a="http://schemas.openxmlformats.org/drawingml/2006/main" name="BlocksVTI">
  <a:themeElements>
    <a:clrScheme name="AnalogousFromDarkSeedLeftStep">
      <a:dk1>
        <a:srgbClr val="000000"/>
      </a:dk1>
      <a:lt1>
        <a:srgbClr val="FFFFFF"/>
      </a:lt1>
      <a:dk2>
        <a:srgbClr val="3E3123"/>
      </a:dk2>
      <a:lt2>
        <a:srgbClr val="E7E2E8"/>
      </a:lt2>
      <a:accent1>
        <a:srgbClr val="60B547"/>
      </a:accent1>
      <a:accent2>
        <a:srgbClr val="85AF3A"/>
      </a:accent2>
      <a:accent3>
        <a:srgbClr val="A9A342"/>
      </a:accent3>
      <a:accent4>
        <a:srgbClr val="B1793B"/>
      </a:accent4>
      <a:accent5>
        <a:srgbClr val="C3594D"/>
      </a:accent5>
      <a:accent6>
        <a:srgbClr val="B13B60"/>
      </a:accent6>
      <a:hlink>
        <a:srgbClr val="BF623F"/>
      </a:hlink>
      <a:folHlink>
        <a:srgbClr val="7F7F7F"/>
      </a:folHlink>
    </a:clrScheme>
    <a:fontScheme name="Avenir">
      <a:majorFont>
        <a:latin typeface="Avenir Next LT Pro"/>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BlocksVTI" id="{31656FE6-20D8-4105-85EA-706EC9332BE9}" vid="{039DFFC9-9B25-4063-9235-B287A446F50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2741</Words>
  <Application>Microsoft Office PowerPoint</Application>
  <PresentationFormat>Widescreen</PresentationFormat>
  <Paragraphs>179</Paragraphs>
  <Slides>15</Slides>
  <Notes>9</Notes>
  <HiddenSlides>0</HiddenSlides>
  <MMClips>10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Arial,Sans-Serif</vt:lpstr>
      <vt:lpstr>Avenir Next LT Pro</vt:lpstr>
      <vt:lpstr>Avenir Next LT Pro Light</vt:lpstr>
      <vt:lpstr>Calibri</vt:lpstr>
      <vt:lpstr>Inter</vt:lpstr>
      <vt:lpstr>BlocksVTI</vt:lpstr>
      <vt:lpstr>ENPM809K –Breast Cancer Detection Using Denoising Diffusion Probabilistic Model</vt:lpstr>
      <vt:lpstr>PROBLEM STATEMENT</vt:lpstr>
      <vt:lpstr>PROBLEM STATEMENT</vt:lpstr>
      <vt:lpstr>Technical Challenges:</vt:lpstr>
      <vt:lpstr>Technical Challenges:</vt:lpstr>
      <vt:lpstr>RELATED WORKS</vt:lpstr>
      <vt:lpstr>RELATED WORKS</vt:lpstr>
      <vt:lpstr>Approach</vt:lpstr>
      <vt:lpstr>APPROACH</vt:lpstr>
      <vt:lpstr>Results</vt:lpstr>
      <vt:lpstr>Broader Impact and Future Direction</vt:lpstr>
      <vt:lpstr>Broader Impact and Future Direction</vt:lpstr>
      <vt:lpstr>Broader Impact and Future Direction</vt:lpstr>
      <vt:lpstr>Broader Impact and Future Direction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Shameek Chandra Vangapalli</dc:creator>
  <cp:lastModifiedBy>Mano Srijan Battula</cp:lastModifiedBy>
  <cp:revision>1</cp:revision>
  <dcterms:created xsi:type="dcterms:W3CDTF">2023-12-15T01:23:48Z</dcterms:created>
  <dcterms:modified xsi:type="dcterms:W3CDTF">2023-12-15T08:25:35Z</dcterms:modified>
</cp:coreProperties>
</file>

<file path=docProps/thumbnail.jpeg>
</file>